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5" r:id="rId14"/>
    <p:sldId id="276" r:id="rId15"/>
    <p:sldId id="268" r:id="rId16"/>
    <p:sldId id="269" r:id="rId17"/>
    <p:sldId id="270" r:id="rId18"/>
    <p:sldId id="271" r:id="rId19"/>
    <p:sldId id="272" r:id="rId20"/>
    <p:sldId id="273" r:id="rId21"/>
    <p:sldId id="274" r:id="rId22"/>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E148592-CC68-402A-818A-4A98EAC5C68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A00FEE8D-C717-4822-AE43-C32ED83B00EE}"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48592-CC68-402A-818A-4A98EAC5C68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E148592-CC68-402A-818A-4A98EAC5C68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148592-CC68-402A-818A-4A98EAC5C68F}" type="datetimeFigureOut">
              <a:rPr lang="en-US" smtClean="0"/>
              <a:t>5/29/2014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E148592-CC68-402A-818A-4A98EAC5C68F}" type="datetimeFigureOut">
              <a:rPr lang="en-US" smtClean="0"/>
              <a:t>5/29/2014</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FEE8D-C717-4822-AE43-C32ED83B00EE}"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148592-CC68-402A-818A-4A98EAC5C68F}"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E148592-CC68-402A-818A-4A98EAC5C68F}" type="datetimeFigureOut">
              <a:rPr lang="en-US" smtClean="0"/>
              <a:t>5/29/2014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148592-CC68-402A-818A-4A98EAC5C68F}" type="datetimeFigureOut">
              <a:rPr lang="en-US" smtClean="0"/>
              <a:t>5/29/2014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4E148592-CC68-402A-818A-4A98EAC5C68F}" type="datetimeFigureOut">
              <a:rPr lang="en-US" smtClean="0"/>
              <a:t>5/29/2014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FEE8D-C717-4822-AE43-C32ED83B00E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148592-CC68-402A-818A-4A98EAC5C68F}" type="datetimeFigureOut">
              <a:rPr lang="en-US" smtClean="0"/>
              <a:t>5/29/2014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FEE8D-C717-4822-AE43-C32ED83B00EE}"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4E148592-CC68-402A-818A-4A98EAC5C68F}" type="datetimeFigureOut">
              <a:rPr lang="en-US" smtClean="0"/>
              <a:t>5/29/2014</a:t>
            </a:fld>
            <a:endParaRPr lang="en-US"/>
          </a:p>
        </p:txBody>
      </p:sp>
      <p:sp>
        <p:nvSpPr>
          <p:cNvPr id="7" name="Slide Number Placeholder 6"/>
          <p:cNvSpPr>
            <a:spLocks noGrp="1"/>
          </p:cNvSpPr>
          <p:nvPr>
            <p:ph type="sldNum" sz="quarter" idx="12"/>
          </p:nvPr>
        </p:nvSpPr>
        <p:spPr/>
        <p:txBody>
          <a:bodyPr/>
          <a:lstStyle/>
          <a:p>
            <a:fld id="{A00FEE8D-C717-4822-AE43-C32ED83B00EE}"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4E148592-CC68-402A-818A-4A98EAC5C68F}" type="datetimeFigureOut">
              <a:rPr lang="en-US" smtClean="0"/>
              <a:t>5/29/2014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A00FEE8D-C717-4822-AE43-C32ED83B00EE}"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92500"/>
          </a:bodyPr>
          <a:lstStyle/>
          <a:p>
            <a:r>
              <a:rPr lang="en-US" dirty="0" smtClean="0"/>
              <a:t>Effects on syllabus and lesson planning</a:t>
            </a:r>
            <a:endParaRPr lang="en-US" dirty="0"/>
          </a:p>
        </p:txBody>
      </p:sp>
      <p:sp>
        <p:nvSpPr>
          <p:cNvPr id="2" name="Title 1"/>
          <p:cNvSpPr>
            <a:spLocks noGrp="1"/>
          </p:cNvSpPr>
          <p:nvPr>
            <p:ph type="ctrTitle"/>
          </p:nvPr>
        </p:nvSpPr>
        <p:spPr/>
        <p:txBody>
          <a:bodyPr/>
          <a:lstStyle/>
          <a:p>
            <a:r>
              <a:rPr lang="en-US" dirty="0" smtClean="0"/>
              <a:t>Aligning  </a:t>
            </a:r>
            <a:r>
              <a:rPr lang="en-US" sz="2800" dirty="0" smtClean="0"/>
              <a:t>with </a:t>
            </a:r>
            <a:r>
              <a:rPr lang="en-US" dirty="0"/>
              <a:t> </a:t>
            </a:r>
            <a:r>
              <a:rPr lang="en-US" dirty="0" smtClean="0"/>
              <a:t>Standards:  k-12</a:t>
            </a:r>
            <a:endParaRPr lang="en-US" dirty="0"/>
          </a:p>
        </p:txBody>
      </p:sp>
      <p:sp>
        <p:nvSpPr>
          <p:cNvPr id="4" name="TextBox 3"/>
          <p:cNvSpPr txBox="1"/>
          <p:nvPr/>
        </p:nvSpPr>
        <p:spPr>
          <a:xfrm>
            <a:off x="5181600" y="5943600"/>
            <a:ext cx="3733800" cy="646331"/>
          </a:xfrm>
          <a:prstGeom prst="rect">
            <a:avLst/>
          </a:prstGeom>
          <a:noFill/>
        </p:spPr>
        <p:txBody>
          <a:bodyPr wrap="square" rtlCol="0">
            <a:spAutoFit/>
          </a:bodyPr>
          <a:lstStyle/>
          <a:p>
            <a:pPr algn="r"/>
            <a:r>
              <a:rPr lang="en-US" dirty="0" smtClean="0"/>
              <a:t>Presented By:  </a:t>
            </a:r>
            <a:r>
              <a:rPr lang="en-US" b="1" dirty="0" smtClean="0"/>
              <a:t>Andrea Salem</a:t>
            </a:r>
          </a:p>
          <a:p>
            <a:pPr algn="r"/>
            <a:r>
              <a:rPr lang="en-US" dirty="0" smtClean="0"/>
              <a:t>August 16, 2012</a:t>
            </a:r>
            <a:endParaRPr lang="en-US" dirty="0"/>
          </a:p>
        </p:txBody>
      </p:sp>
    </p:spTree>
    <p:extLst>
      <p:ext uri="{BB962C8B-B14F-4D97-AF65-F5344CB8AC3E}">
        <p14:creationId xmlns:p14="http://schemas.microsoft.com/office/powerpoint/2010/main" val="1138188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Easy Steps</a:t>
            </a:r>
            <a:endParaRPr lang="en-US" dirty="0"/>
          </a:p>
        </p:txBody>
      </p:sp>
      <p:sp>
        <p:nvSpPr>
          <p:cNvPr id="3" name="Content Placeholder 2"/>
          <p:cNvSpPr>
            <a:spLocks noGrp="1"/>
          </p:cNvSpPr>
          <p:nvPr>
            <p:ph idx="1"/>
          </p:nvPr>
        </p:nvSpPr>
        <p:spPr>
          <a:xfrm>
            <a:off x="457200" y="2362200"/>
            <a:ext cx="8229600" cy="3763963"/>
          </a:xfrm>
        </p:spPr>
        <p:txBody>
          <a:bodyPr>
            <a:normAutofit lnSpcReduction="10000"/>
          </a:bodyPr>
          <a:lstStyle/>
          <a:p>
            <a:pPr marL="571500" indent="-457200">
              <a:buFont typeface="+mj-lt"/>
              <a:buAutoNum type="arabicPeriod"/>
            </a:pPr>
            <a:r>
              <a:rPr lang="en-US" dirty="0" smtClean="0"/>
              <a:t>Know the standards or sub-standards (outcomes and indicators) </a:t>
            </a:r>
            <a:r>
              <a:rPr lang="en-US" b="1" dirty="0" smtClean="0">
                <a:solidFill>
                  <a:srgbClr val="0070C0"/>
                </a:solidFill>
              </a:rPr>
              <a:t>WHAT</a:t>
            </a:r>
            <a:endParaRPr lang="en-US" dirty="0" smtClean="0"/>
          </a:p>
          <a:p>
            <a:pPr marL="571500" indent="-457200">
              <a:buFont typeface="+mj-lt"/>
              <a:buAutoNum type="arabicPeriod"/>
            </a:pPr>
            <a:r>
              <a:rPr lang="en-US" dirty="0" smtClean="0"/>
              <a:t>List performance expectations for each semester. </a:t>
            </a:r>
            <a:r>
              <a:rPr lang="en-US" b="1" dirty="0" smtClean="0">
                <a:solidFill>
                  <a:srgbClr val="0070C0"/>
                </a:solidFill>
              </a:rPr>
              <a:t>WHEN</a:t>
            </a:r>
            <a:endParaRPr lang="en-US" dirty="0" smtClean="0"/>
          </a:p>
          <a:p>
            <a:pPr marL="571500" indent="-457200">
              <a:buFont typeface="+mj-lt"/>
              <a:buAutoNum type="arabicPeriod"/>
            </a:pPr>
            <a:r>
              <a:rPr lang="en-US" dirty="0" smtClean="0"/>
              <a:t>Describe formal &amp; informal assessments for the Standards.  </a:t>
            </a:r>
            <a:r>
              <a:rPr lang="en-US" b="1" dirty="0" smtClean="0">
                <a:solidFill>
                  <a:srgbClr val="0070C0"/>
                </a:solidFill>
              </a:rPr>
              <a:t>HOW</a:t>
            </a:r>
            <a:endParaRPr lang="en-US" dirty="0" smtClean="0"/>
          </a:p>
          <a:p>
            <a:pPr marL="571500" indent="-457200">
              <a:buFont typeface="+mj-lt"/>
              <a:buAutoNum type="arabicPeriod"/>
            </a:pPr>
            <a:r>
              <a:rPr lang="en-US" dirty="0" smtClean="0"/>
              <a:t>Identify sample activity/s used to teach the strategy or skill.  </a:t>
            </a:r>
            <a:r>
              <a:rPr lang="en-US" b="1" dirty="0" smtClean="0">
                <a:solidFill>
                  <a:srgbClr val="0070C0"/>
                </a:solidFill>
              </a:rPr>
              <a:t>WHAT</a:t>
            </a:r>
            <a:endParaRPr lang="en-US" dirty="0" smtClean="0"/>
          </a:p>
          <a:p>
            <a:pPr marL="571500" indent="-457200">
              <a:buFont typeface="+mj-lt"/>
              <a:buAutoNum type="arabicPeriod"/>
            </a:pPr>
            <a:r>
              <a:rPr lang="en-US" dirty="0" smtClean="0"/>
              <a:t>List the resources or tools used to mediate the learning activities. </a:t>
            </a:r>
            <a:r>
              <a:rPr lang="en-US" b="1" dirty="0" smtClean="0">
                <a:solidFill>
                  <a:srgbClr val="0070C0"/>
                </a:solidFill>
              </a:rPr>
              <a:t>WHERE</a:t>
            </a:r>
            <a:endParaRPr lang="en-US" dirty="0"/>
          </a:p>
        </p:txBody>
      </p:sp>
    </p:spTree>
    <p:extLst>
      <p:ext uri="{BB962C8B-B14F-4D97-AF65-F5344CB8AC3E}">
        <p14:creationId xmlns:p14="http://schemas.microsoft.com/office/powerpoint/2010/main" val="17492018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7400"/>
            <a:ext cx="8229600" cy="4068763"/>
          </a:xfrm>
        </p:spPr>
        <p:txBody>
          <a:bodyPr>
            <a:normAutofit/>
          </a:bodyPr>
          <a:lstStyle/>
          <a:p>
            <a:pPr marL="114300" indent="0">
              <a:buNone/>
            </a:pPr>
            <a:r>
              <a:rPr lang="en-US" sz="4000" b="1" dirty="0" smtClean="0"/>
              <a:t>4</a:t>
            </a:r>
            <a:r>
              <a:rPr lang="en-US" sz="4000" b="1" baseline="30000" dirty="0" smtClean="0"/>
              <a:t>th</a:t>
            </a:r>
            <a:r>
              <a:rPr lang="en-US" sz="4000" b="1" dirty="0" smtClean="0"/>
              <a:t> Grade Social Studies </a:t>
            </a:r>
            <a:endParaRPr lang="en-US" sz="4000" b="1" dirty="0"/>
          </a:p>
        </p:txBody>
      </p:sp>
      <p:sp>
        <p:nvSpPr>
          <p:cNvPr id="4" name="TextBox 3"/>
          <p:cNvSpPr txBox="1"/>
          <p:nvPr/>
        </p:nvSpPr>
        <p:spPr>
          <a:xfrm>
            <a:off x="381000" y="381000"/>
            <a:ext cx="8305800" cy="1323439"/>
          </a:xfrm>
          <a:prstGeom prst="rect">
            <a:avLst/>
          </a:prstGeom>
          <a:noFill/>
        </p:spPr>
        <p:txBody>
          <a:bodyPr wrap="square" rtlCol="0">
            <a:spAutoFit/>
          </a:bodyPr>
          <a:lstStyle/>
          <a:p>
            <a:r>
              <a:rPr lang="en-US" sz="4000" b="1" dirty="0" smtClean="0">
                <a:latin typeface="Nueva Std" pitchFamily="34" charset="0"/>
              </a:rPr>
              <a:t>What source/s do we use?  </a:t>
            </a:r>
          </a:p>
          <a:p>
            <a:r>
              <a:rPr lang="en-US" sz="4000" dirty="0" smtClean="0">
                <a:latin typeface="Nueva Std" pitchFamily="34" charset="0"/>
              </a:rPr>
              <a:t>A practical application</a:t>
            </a:r>
            <a:endParaRPr lang="en-US" sz="4000" dirty="0">
              <a:latin typeface="Nueva Std"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77891" y="353291"/>
            <a:ext cx="2195513" cy="2598359"/>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4122801670"/>
              </p:ext>
            </p:extLst>
          </p:nvPr>
        </p:nvGraphicFramePr>
        <p:xfrm>
          <a:off x="152398" y="3003618"/>
          <a:ext cx="8672514" cy="3520440"/>
        </p:xfrm>
        <a:graphic>
          <a:graphicData uri="http://schemas.openxmlformats.org/drawingml/2006/table">
            <a:tbl>
              <a:tblPr firstRow="1" bandRow="1">
                <a:tableStyleId>{5C22544A-7EE6-4342-B048-85BDC9FD1C3A}</a:tableStyleId>
              </a:tblPr>
              <a:tblGrid>
                <a:gridCol w="4336257"/>
                <a:gridCol w="4336257"/>
              </a:tblGrid>
              <a:tr h="685800">
                <a:tc>
                  <a:txBody>
                    <a:bodyPr/>
                    <a:lstStyle/>
                    <a:p>
                      <a:pPr algn="ctr"/>
                      <a:r>
                        <a:rPr lang="en-US" dirty="0" smtClean="0"/>
                        <a:t>Agency</a:t>
                      </a:r>
                      <a:endParaRPr lang="en-US" dirty="0"/>
                    </a:p>
                  </a:txBody>
                  <a:tcPr/>
                </a:tc>
                <a:tc>
                  <a:txBody>
                    <a:bodyPr/>
                    <a:lstStyle/>
                    <a:p>
                      <a:pPr algn="ctr"/>
                      <a:r>
                        <a:rPr lang="en-US" dirty="0" smtClean="0"/>
                        <a:t>Resource</a:t>
                      </a:r>
                      <a:endParaRPr lang="en-US" dirty="0"/>
                    </a:p>
                  </a:txBody>
                  <a:tcPr/>
                </a:tc>
              </a:tr>
              <a:tr h="685800">
                <a:tc>
                  <a:txBody>
                    <a:bodyPr/>
                    <a:lstStyle/>
                    <a:p>
                      <a:r>
                        <a:rPr lang="en-US" dirty="0" smtClean="0"/>
                        <a:t>Federal Standards</a:t>
                      </a:r>
                      <a:endParaRPr lang="en-US" dirty="0"/>
                    </a:p>
                  </a:txBody>
                  <a:tcPr/>
                </a:tc>
                <a:tc>
                  <a:txBody>
                    <a:bodyPr/>
                    <a:lstStyle/>
                    <a:p>
                      <a:pPr algn="ctr"/>
                      <a:r>
                        <a:rPr lang="en-US" dirty="0" smtClean="0"/>
                        <a:t>Our Country’s Regions Textbook</a:t>
                      </a:r>
                      <a:endParaRPr lang="en-US" dirty="0"/>
                    </a:p>
                  </a:txBody>
                  <a:tcPr/>
                </a:tc>
              </a:tr>
              <a:tr h="685800">
                <a:tc>
                  <a:txBody>
                    <a:bodyPr/>
                    <a:lstStyle/>
                    <a:p>
                      <a:r>
                        <a:rPr lang="en-US" dirty="0" smtClean="0"/>
                        <a:t>Maryland</a:t>
                      </a:r>
                      <a:r>
                        <a:rPr lang="en-US" baseline="0" dirty="0" smtClean="0"/>
                        <a:t> State Standards</a:t>
                      </a:r>
                      <a:endParaRPr lang="en-US" dirty="0"/>
                    </a:p>
                  </a:txBody>
                  <a:tcPr/>
                </a:tc>
                <a:tc>
                  <a:txBody>
                    <a:bodyPr/>
                    <a:lstStyle/>
                    <a:p>
                      <a:pPr algn="ctr"/>
                      <a:r>
                        <a:rPr lang="en-US" dirty="0" smtClean="0"/>
                        <a:t>Our</a:t>
                      </a:r>
                      <a:r>
                        <a:rPr lang="en-US" baseline="0" dirty="0" smtClean="0"/>
                        <a:t> Country’s Regions Textbook + Maryland Book</a:t>
                      </a:r>
                      <a:endParaRPr lang="en-US" dirty="0"/>
                    </a:p>
                  </a:txBody>
                  <a:tcPr/>
                </a:tc>
              </a:tr>
              <a:tr h="685800">
                <a:tc>
                  <a:txBody>
                    <a:bodyPr/>
                    <a:lstStyle/>
                    <a:p>
                      <a:r>
                        <a:rPr lang="en-US" dirty="0" err="1" smtClean="0"/>
                        <a:t>Alim</a:t>
                      </a:r>
                      <a:r>
                        <a:rPr lang="en-US" dirty="0" smtClean="0"/>
                        <a:t> Academy + MCPS Standards</a:t>
                      </a:r>
                      <a:endParaRPr lang="en-US" dirty="0"/>
                    </a:p>
                  </a:txBody>
                  <a:tcPr/>
                </a:tc>
                <a:tc>
                  <a:txBody>
                    <a:bodyPr/>
                    <a:lstStyle/>
                    <a:p>
                      <a:pPr algn="ctr"/>
                      <a:r>
                        <a:rPr lang="en-US" dirty="0" smtClean="0"/>
                        <a:t>Our Country’s Regions Textbook + Maryland Book + Supplemental Instructional</a:t>
                      </a:r>
                      <a:r>
                        <a:rPr lang="en-US" baseline="0" dirty="0" smtClean="0"/>
                        <a:t> Materials and culturally responsive instruction/fieldtrips/activities</a:t>
                      </a:r>
                      <a:endParaRPr lang="en-US" dirty="0"/>
                    </a:p>
                  </a:txBody>
                  <a:tcPr/>
                </a:tc>
              </a:tr>
            </a:tbl>
          </a:graphicData>
        </a:graphic>
      </p:graphicFrame>
    </p:spTree>
    <p:extLst>
      <p:ext uri="{BB962C8B-B14F-4D97-AF65-F5344CB8AC3E}">
        <p14:creationId xmlns:p14="http://schemas.microsoft.com/office/powerpoint/2010/main" val="2750030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382000" cy="954107"/>
          </a:xfrm>
          <a:prstGeom prst="rect">
            <a:avLst/>
          </a:prstGeom>
          <a:noFill/>
        </p:spPr>
        <p:txBody>
          <a:bodyPr wrap="square" rtlCol="0">
            <a:spAutoFit/>
          </a:bodyPr>
          <a:lstStyle/>
          <a:p>
            <a:pPr algn="ctr"/>
            <a:r>
              <a:rPr lang="en-US" sz="2800" dirty="0" smtClean="0">
                <a:latin typeface="Nueva Std" pitchFamily="34" charset="0"/>
              </a:rPr>
              <a:t>Using explicit, direct instruction to demonstrate how to align with standards</a:t>
            </a:r>
            <a:endParaRPr lang="en-US" sz="2800" dirty="0">
              <a:latin typeface="Nueva Std" pitchFamily="34" charset="0"/>
            </a:endParaRPr>
          </a:p>
        </p:txBody>
      </p:sp>
      <p:sp>
        <p:nvSpPr>
          <p:cNvPr id="5" name="Rounded Rectangle 4"/>
          <p:cNvSpPr/>
          <p:nvPr/>
        </p:nvSpPr>
        <p:spPr>
          <a:xfrm>
            <a:off x="2667000" y="1773382"/>
            <a:ext cx="3810000" cy="74121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Standard </a:t>
            </a:r>
          </a:p>
          <a:p>
            <a:pPr algn="ctr"/>
            <a:r>
              <a:rPr lang="en-US" b="1" i="1" dirty="0" smtClean="0">
                <a:solidFill>
                  <a:schemeClr val="tx1"/>
                </a:solidFill>
              </a:rPr>
              <a:t>Standard1.0 Political Science</a:t>
            </a:r>
          </a:p>
          <a:p>
            <a:pPr algn="ctr"/>
            <a:r>
              <a:rPr lang="en-US" sz="1200" b="1" dirty="0" smtClean="0"/>
              <a:t>(CCSS)</a:t>
            </a:r>
          </a:p>
        </p:txBody>
      </p:sp>
      <p:cxnSp>
        <p:nvCxnSpPr>
          <p:cNvPr id="7" name="Straight Arrow Connector 6"/>
          <p:cNvCxnSpPr>
            <a:stCxn id="5" idx="2"/>
          </p:cNvCxnSpPr>
          <p:nvPr/>
        </p:nvCxnSpPr>
        <p:spPr>
          <a:xfrm>
            <a:off x="4572000" y="2514600"/>
            <a:ext cx="0" cy="31519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8" name="Down Arrow Callout 7"/>
          <p:cNvSpPr/>
          <p:nvPr/>
        </p:nvSpPr>
        <p:spPr>
          <a:xfrm>
            <a:off x="360218" y="2850572"/>
            <a:ext cx="8382000" cy="1492827"/>
          </a:xfrm>
          <a:prstGeom prst="downArrowCallout">
            <a:avLst>
              <a:gd name="adj1" fmla="val 22729"/>
              <a:gd name="adj2" fmla="val 25000"/>
              <a:gd name="adj3" fmla="val 25000"/>
              <a:gd name="adj4" fmla="val 62500"/>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5">
                    <a:lumMod val="75000"/>
                  </a:schemeClr>
                </a:solidFill>
              </a:rPr>
              <a:t>Indicator</a:t>
            </a:r>
          </a:p>
          <a:p>
            <a:pPr algn="ctr"/>
            <a:r>
              <a:rPr lang="en-US" sz="1600" b="1" dirty="0" smtClean="0">
                <a:solidFill>
                  <a:schemeClr val="tx1"/>
                </a:solidFill>
              </a:rPr>
              <a:t>2.5.B.2. Analyze how increased diversity in the colonies resulted from immigration, settlement patterns and economic development. </a:t>
            </a:r>
            <a:r>
              <a:rPr lang="en-US" sz="1200" dirty="0" smtClean="0">
                <a:solidFill>
                  <a:schemeClr val="tx1"/>
                </a:solidFill>
              </a:rPr>
              <a:t>(MCPS’ EIC)</a:t>
            </a:r>
            <a:endParaRPr lang="en-US" sz="1600" b="1" dirty="0">
              <a:solidFill>
                <a:schemeClr val="tx1"/>
              </a:solidFill>
            </a:endParaRPr>
          </a:p>
        </p:txBody>
      </p:sp>
      <p:sp>
        <p:nvSpPr>
          <p:cNvPr id="9" name="Down Arrow Callout 8"/>
          <p:cNvSpPr/>
          <p:nvPr/>
        </p:nvSpPr>
        <p:spPr>
          <a:xfrm>
            <a:off x="360218" y="4343400"/>
            <a:ext cx="8382000" cy="1523999"/>
          </a:xfrm>
          <a:prstGeom prst="downArrowCallout">
            <a:avLst>
              <a:gd name="adj1" fmla="val 23226"/>
              <a:gd name="adj2" fmla="val 25000"/>
              <a:gd name="adj3" fmla="val 25000"/>
              <a:gd name="adj4" fmla="val 67441"/>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smtClean="0">
              <a:solidFill>
                <a:srgbClr val="0070C0"/>
              </a:solidFill>
            </a:endParaRPr>
          </a:p>
          <a:p>
            <a:pPr algn="ctr"/>
            <a:r>
              <a:rPr lang="en-US" b="1" dirty="0" smtClean="0">
                <a:solidFill>
                  <a:srgbClr val="0070C0"/>
                </a:solidFill>
              </a:rPr>
              <a:t>Desired Outcomes</a:t>
            </a:r>
          </a:p>
          <a:p>
            <a:pPr marL="285750" indent="-285750" algn="ctr">
              <a:buFont typeface="Arial" pitchFamily="34" charset="0"/>
              <a:buChar char="•"/>
            </a:pPr>
            <a:r>
              <a:rPr lang="en-US" dirty="0" smtClean="0">
                <a:solidFill>
                  <a:schemeClr val="tx1"/>
                </a:solidFill>
              </a:rPr>
              <a:t>Analyze how the influx of immigrants led to economic growth and cultural diversity. </a:t>
            </a:r>
            <a:r>
              <a:rPr lang="en-US" sz="1200" dirty="0" smtClean="0">
                <a:solidFill>
                  <a:schemeClr val="tx1"/>
                </a:solidFill>
              </a:rPr>
              <a:t>(MCPS’ EIC)</a:t>
            </a:r>
            <a:endParaRPr lang="en-US" dirty="0" smtClean="0">
              <a:solidFill>
                <a:schemeClr val="tx1"/>
              </a:solidFill>
            </a:endParaRPr>
          </a:p>
          <a:p>
            <a:endParaRPr lang="en-US" sz="1400" dirty="0" smtClean="0">
              <a:solidFill>
                <a:schemeClr val="tx1"/>
              </a:solidFill>
            </a:endParaRPr>
          </a:p>
          <a:p>
            <a:pPr marL="285750" indent="-285750">
              <a:buFont typeface="Arial" pitchFamily="34" charset="0"/>
              <a:buChar char="•"/>
            </a:pPr>
            <a:endParaRPr lang="en-US" sz="1600" dirty="0">
              <a:solidFill>
                <a:schemeClr val="tx1"/>
              </a:solidFill>
            </a:endParaRPr>
          </a:p>
        </p:txBody>
      </p:sp>
      <p:sp>
        <p:nvSpPr>
          <p:cNvPr id="12" name="Rounded Rectangle 11"/>
          <p:cNvSpPr/>
          <p:nvPr/>
        </p:nvSpPr>
        <p:spPr>
          <a:xfrm>
            <a:off x="990600" y="5867399"/>
            <a:ext cx="7162800" cy="762001"/>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Sources /Activities / Assessments</a:t>
            </a:r>
          </a:p>
          <a:p>
            <a:pPr algn="ctr"/>
            <a:r>
              <a:rPr lang="en-US" sz="1400" dirty="0" smtClean="0">
                <a:solidFill>
                  <a:schemeClr val="tx1"/>
                </a:solidFill>
              </a:rPr>
              <a:t>Maryland Today / Fieldtrip, G.O., Outline / Writing activities,  Teacher-Constructed Test, Quarter Test</a:t>
            </a:r>
            <a:endParaRPr lang="en-US" sz="1400" dirty="0">
              <a:solidFill>
                <a:schemeClr val="tx1"/>
              </a:solidFill>
            </a:endParaRPr>
          </a:p>
        </p:txBody>
      </p:sp>
    </p:spTree>
    <p:extLst>
      <p:ext uri="{BB962C8B-B14F-4D97-AF65-F5344CB8AC3E}">
        <p14:creationId xmlns:p14="http://schemas.microsoft.com/office/powerpoint/2010/main" val="2611438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arn(inVertic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arn(inVertical)">
                                      <p:cBhvr>
                                        <p:cTn id="2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9333"/>
            <a:ext cx="7467600" cy="6359334"/>
          </a:xfrm>
          <a:prstGeom prst="rect">
            <a:avLst/>
          </a:prstGeom>
        </p:spPr>
      </p:pic>
      <p:sp>
        <p:nvSpPr>
          <p:cNvPr id="3" name="Rectangle 2"/>
          <p:cNvSpPr/>
          <p:nvPr/>
        </p:nvSpPr>
        <p:spPr>
          <a:xfrm>
            <a:off x="1066800" y="249333"/>
            <a:ext cx="1447800" cy="20786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28126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436418"/>
            <a:ext cx="8229600" cy="5770418"/>
          </a:xfrm>
          <a:prstGeom prst="rect">
            <a:avLst/>
          </a:prstGeom>
        </p:spPr>
      </p:pic>
      <p:sp>
        <p:nvSpPr>
          <p:cNvPr id="3" name="Rectangle 2"/>
          <p:cNvSpPr/>
          <p:nvPr/>
        </p:nvSpPr>
        <p:spPr>
          <a:xfrm>
            <a:off x="8001000" y="1752600"/>
            <a:ext cx="3810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79441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Sorting, Matching, Aligning, </a:t>
            </a:r>
            <a:r>
              <a:rPr lang="en-US" dirty="0" err="1" smtClean="0"/>
              <a:t>evaluting</a:t>
            </a:r>
            <a:endParaRPr lang="en-US" dirty="0"/>
          </a:p>
        </p:txBody>
      </p:sp>
      <p:sp>
        <p:nvSpPr>
          <p:cNvPr id="4" name="TextBox 3"/>
          <p:cNvSpPr txBox="1"/>
          <p:nvPr/>
        </p:nvSpPr>
        <p:spPr>
          <a:xfrm>
            <a:off x="762000" y="3429000"/>
            <a:ext cx="7620000" cy="707886"/>
          </a:xfrm>
          <a:prstGeom prst="rect">
            <a:avLst/>
          </a:prstGeom>
          <a:noFill/>
        </p:spPr>
        <p:txBody>
          <a:bodyPr wrap="square" rtlCol="0">
            <a:spAutoFit/>
          </a:bodyPr>
          <a:lstStyle/>
          <a:p>
            <a:pPr algn="ctr"/>
            <a:r>
              <a:rPr lang="en-US" sz="4000" dirty="0" smtClean="0">
                <a:latin typeface="Adobe Heiti Std R" pitchFamily="34" charset="-128"/>
                <a:ea typeface="Adobe Heiti Std R" pitchFamily="34" charset="-128"/>
              </a:rPr>
              <a:t>Hands-On Activities</a:t>
            </a:r>
            <a:endParaRPr lang="en-US" sz="40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35191510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84018" y="533400"/>
            <a:ext cx="8534400" cy="1295400"/>
          </a:xfrm>
          <a:prstGeom prst="round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a:p>
            <a:r>
              <a:rPr lang="en-US" b="1" dirty="0" smtClean="0">
                <a:solidFill>
                  <a:schemeClr val="tx1"/>
                </a:solidFill>
              </a:rPr>
              <a:t>Activity 1:  </a:t>
            </a:r>
            <a:r>
              <a:rPr lang="en-US" b="1" i="1" dirty="0" smtClean="0">
                <a:solidFill>
                  <a:schemeClr val="tx1"/>
                </a:solidFill>
              </a:rPr>
              <a:t>Sorting</a:t>
            </a:r>
          </a:p>
          <a:p>
            <a:endParaRPr lang="en-US" b="1" i="1" dirty="0" smtClean="0">
              <a:solidFill>
                <a:schemeClr val="tx1"/>
              </a:solidFill>
            </a:endParaRPr>
          </a:p>
          <a:p>
            <a:r>
              <a:rPr lang="en-US" dirty="0" smtClean="0">
                <a:solidFill>
                  <a:schemeClr val="tx1"/>
                </a:solidFill>
              </a:rPr>
              <a:t>Using the steps discussed and template (1) provided, sort out the sentences/statements provided to your group.</a:t>
            </a:r>
          </a:p>
          <a:p>
            <a:endParaRPr lang="en-US" b="1" dirty="0">
              <a:solidFill>
                <a:schemeClr val="tx1"/>
              </a:solidFill>
            </a:endParaRPr>
          </a:p>
        </p:txBody>
      </p:sp>
      <p:sp>
        <p:nvSpPr>
          <p:cNvPr id="5" name="Rounded Rectangle 4"/>
          <p:cNvSpPr/>
          <p:nvPr/>
        </p:nvSpPr>
        <p:spPr>
          <a:xfrm>
            <a:off x="284018" y="2209800"/>
            <a:ext cx="8534400" cy="1828800"/>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b="1" dirty="0" smtClean="0">
              <a:solidFill>
                <a:schemeClr val="tx1"/>
              </a:solidFill>
            </a:endParaRPr>
          </a:p>
          <a:p>
            <a:r>
              <a:rPr lang="en-US" b="1" dirty="0" smtClean="0">
                <a:solidFill>
                  <a:schemeClr val="tx1"/>
                </a:solidFill>
              </a:rPr>
              <a:t>Activity 2:  Matching &amp; Aligning</a:t>
            </a:r>
          </a:p>
          <a:p>
            <a:endParaRPr lang="en-US" b="1" dirty="0">
              <a:solidFill>
                <a:schemeClr val="tx1"/>
              </a:solidFill>
            </a:endParaRPr>
          </a:p>
          <a:p>
            <a:r>
              <a:rPr lang="en-US" dirty="0" smtClean="0">
                <a:solidFill>
                  <a:schemeClr val="tx1"/>
                </a:solidFill>
              </a:rPr>
              <a:t>Using template 2, match the standards to the sub-standards/indicators,  and outcomes.  </a:t>
            </a:r>
          </a:p>
          <a:p>
            <a:r>
              <a:rPr lang="en-US" b="1" dirty="0" smtClean="0">
                <a:solidFill>
                  <a:schemeClr val="tx1"/>
                </a:solidFill>
              </a:rPr>
              <a:t>THEN </a:t>
            </a:r>
            <a:r>
              <a:rPr lang="en-US" dirty="0" smtClean="0">
                <a:solidFill>
                  <a:schemeClr val="tx1"/>
                </a:solidFill>
              </a:rPr>
              <a:t>identify what CORE Subject the standard belongs to using other information available.  </a:t>
            </a:r>
          </a:p>
          <a:p>
            <a:endParaRPr lang="en-US" b="1" dirty="0">
              <a:solidFill>
                <a:schemeClr val="tx1"/>
              </a:solidFill>
            </a:endParaRPr>
          </a:p>
        </p:txBody>
      </p:sp>
      <p:sp>
        <p:nvSpPr>
          <p:cNvPr id="6" name="Rounded Rectangle 5"/>
          <p:cNvSpPr/>
          <p:nvPr/>
        </p:nvSpPr>
        <p:spPr>
          <a:xfrm>
            <a:off x="304800" y="4495800"/>
            <a:ext cx="8534400" cy="152400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Activity 3:  Performance Evaluation</a:t>
            </a:r>
          </a:p>
          <a:p>
            <a:endParaRPr lang="en-US" dirty="0">
              <a:solidFill>
                <a:schemeClr val="tx1"/>
              </a:solidFill>
            </a:endParaRPr>
          </a:p>
          <a:p>
            <a:r>
              <a:rPr lang="en-US" dirty="0" smtClean="0">
                <a:solidFill>
                  <a:schemeClr val="tx1"/>
                </a:solidFill>
              </a:rPr>
              <a:t>Choose two (2) student works that demonstrate </a:t>
            </a:r>
            <a:r>
              <a:rPr lang="en-US" smtClean="0">
                <a:solidFill>
                  <a:schemeClr val="tx1"/>
                </a:solidFill>
              </a:rPr>
              <a:t>2 </a:t>
            </a:r>
            <a:r>
              <a:rPr lang="en-US">
                <a:solidFill>
                  <a:schemeClr val="tx1"/>
                </a:solidFill>
              </a:rPr>
              <a:t> </a:t>
            </a:r>
            <a:r>
              <a:rPr lang="en-US" smtClean="0">
                <a:solidFill>
                  <a:schemeClr val="tx1"/>
                </a:solidFill>
              </a:rPr>
              <a:t>of your </a:t>
            </a:r>
            <a:r>
              <a:rPr lang="en-US" dirty="0" smtClean="0">
                <a:solidFill>
                  <a:schemeClr val="tx1"/>
                </a:solidFill>
              </a:rPr>
              <a:t>aligned core subject standard/s.  Use template (2) and appoint a group reporter for sharing.</a:t>
            </a:r>
            <a:endParaRPr lang="en-US" dirty="0">
              <a:solidFill>
                <a:schemeClr val="tx1"/>
              </a:solidFill>
            </a:endParaRPr>
          </a:p>
        </p:txBody>
      </p:sp>
    </p:spTree>
    <p:extLst>
      <p:ext uri="{BB962C8B-B14F-4D97-AF65-F5344CB8AC3E}">
        <p14:creationId xmlns:p14="http://schemas.microsoft.com/office/powerpoint/2010/main" val="297731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smtClean="0"/>
              <a:t>3-2-1 Jigsaw &amp; Value line-up</a:t>
            </a:r>
            <a:endParaRPr lang="en-US" dirty="0"/>
          </a:p>
        </p:txBody>
      </p:sp>
      <p:sp>
        <p:nvSpPr>
          <p:cNvPr id="4" name="TextBox 3"/>
          <p:cNvSpPr txBox="1"/>
          <p:nvPr/>
        </p:nvSpPr>
        <p:spPr>
          <a:xfrm>
            <a:off x="762000" y="3200400"/>
            <a:ext cx="7620000" cy="707886"/>
          </a:xfrm>
          <a:prstGeom prst="rect">
            <a:avLst/>
          </a:prstGeom>
          <a:noFill/>
        </p:spPr>
        <p:txBody>
          <a:bodyPr wrap="square" rtlCol="0">
            <a:spAutoFit/>
          </a:bodyPr>
          <a:lstStyle/>
          <a:p>
            <a:pPr algn="ctr"/>
            <a:r>
              <a:rPr lang="en-US" sz="4000" dirty="0" smtClean="0">
                <a:latin typeface="Nueva Std" pitchFamily="34" charset="0"/>
              </a:rPr>
              <a:t>RECAP:  Using Strategies </a:t>
            </a:r>
            <a:endParaRPr lang="en-US" sz="4000" dirty="0">
              <a:latin typeface="Nueva Std" pitchFamily="34" charset="0"/>
            </a:endParaRPr>
          </a:p>
        </p:txBody>
      </p:sp>
    </p:spTree>
    <p:extLst>
      <p:ext uri="{BB962C8B-B14F-4D97-AF65-F5344CB8AC3E}">
        <p14:creationId xmlns:p14="http://schemas.microsoft.com/office/powerpoint/2010/main" val="707183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304800"/>
            <a:ext cx="8305799" cy="4038600"/>
          </a:xfrm>
          <a:prstGeom prst="rect">
            <a:avLst/>
          </a:prstGeom>
        </p:spPr>
      </p:pic>
      <p:sp>
        <p:nvSpPr>
          <p:cNvPr id="3" name="TextBox 2"/>
          <p:cNvSpPr txBox="1"/>
          <p:nvPr/>
        </p:nvSpPr>
        <p:spPr>
          <a:xfrm>
            <a:off x="1600200" y="914400"/>
            <a:ext cx="6705600" cy="2554545"/>
          </a:xfrm>
          <a:prstGeom prst="rect">
            <a:avLst/>
          </a:prstGeom>
          <a:noFill/>
        </p:spPr>
        <p:txBody>
          <a:bodyPr wrap="square" rtlCol="0">
            <a:spAutoFit/>
          </a:bodyPr>
          <a:lstStyle/>
          <a:p>
            <a:r>
              <a:rPr lang="en-US" sz="2000" b="1" dirty="0" smtClean="0">
                <a:solidFill>
                  <a:srgbClr val="00B0F0"/>
                </a:solidFill>
              </a:rPr>
              <a:t>---- things you found out:</a:t>
            </a:r>
          </a:p>
          <a:p>
            <a:endParaRPr lang="en-US" sz="2000" b="1" dirty="0">
              <a:solidFill>
                <a:srgbClr val="00B0F0"/>
              </a:solidFill>
            </a:endParaRPr>
          </a:p>
          <a:p>
            <a:endParaRPr lang="en-US" sz="2000" b="1" dirty="0" smtClean="0">
              <a:solidFill>
                <a:srgbClr val="00B0F0"/>
              </a:solidFill>
            </a:endParaRPr>
          </a:p>
          <a:p>
            <a:endParaRPr lang="en-US" sz="2000" b="1" dirty="0">
              <a:solidFill>
                <a:srgbClr val="00B0F0"/>
              </a:solidFill>
            </a:endParaRPr>
          </a:p>
          <a:p>
            <a:r>
              <a:rPr lang="en-US" sz="2000" b="1" dirty="0" smtClean="0">
                <a:solidFill>
                  <a:srgbClr val="00B0F0"/>
                </a:solidFill>
              </a:rPr>
              <a:t>---- interesting things:</a:t>
            </a:r>
          </a:p>
          <a:p>
            <a:endParaRPr lang="en-US" sz="2000" b="1" dirty="0" smtClean="0">
              <a:solidFill>
                <a:srgbClr val="00B0F0"/>
              </a:solidFill>
            </a:endParaRPr>
          </a:p>
          <a:p>
            <a:endParaRPr lang="en-US" sz="2000" b="1" dirty="0">
              <a:solidFill>
                <a:srgbClr val="00B0F0"/>
              </a:solidFill>
            </a:endParaRPr>
          </a:p>
          <a:p>
            <a:r>
              <a:rPr lang="en-US" sz="2000" b="1" dirty="0" smtClean="0">
                <a:solidFill>
                  <a:srgbClr val="00B0F0"/>
                </a:solidFill>
              </a:rPr>
              <a:t>---- question you still have</a:t>
            </a:r>
          </a:p>
        </p:txBody>
      </p:sp>
      <p:sp>
        <p:nvSpPr>
          <p:cNvPr id="4" name="Rectangle 3"/>
          <p:cNvSpPr/>
          <p:nvPr/>
        </p:nvSpPr>
        <p:spPr>
          <a:xfrm>
            <a:off x="609600" y="4648200"/>
            <a:ext cx="8077199" cy="1828800"/>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Value Line-UP Instruction</a:t>
            </a:r>
          </a:p>
          <a:p>
            <a:pPr algn="ctr"/>
            <a:endParaRPr lang="en-US" sz="2400" b="1" dirty="0">
              <a:solidFill>
                <a:schemeClr val="tx1"/>
              </a:solidFill>
            </a:endParaRPr>
          </a:p>
          <a:p>
            <a:pPr algn="ctr"/>
            <a:r>
              <a:rPr lang="en-US" sz="2400" dirty="0" smtClean="0">
                <a:solidFill>
                  <a:schemeClr val="tx1"/>
                </a:solidFill>
              </a:rPr>
              <a:t>Find your letter match and share </a:t>
            </a:r>
            <a:r>
              <a:rPr lang="en-US" sz="2400" b="1" i="1" dirty="0" smtClean="0">
                <a:solidFill>
                  <a:schemeClr val="tx1"/>
                </a:solidFill>
              </a:rPr>
              <a:t>Number 2</a:t>
            </a:r>
            <a:r>
              <a:rPr lang="en-US" sz="2400" dirty="0" smtClean="0">
                <a:solidFill>
                  <a:schemeClr val="tx1"/>
                </a:solidFill>
              </a:rPr>
              <a:t> from your 3-2-1 Jigsaw.  </a:t>
            </a:r>
            <a:endParaRPr lang="en-US" sz="2400" dirty="0">
              <a:solidFill>
                <a:schemeClr val="tx1"/>
              </a:solidFill>
            </a:endParaRPr>
          </a:p>
        </p:txBody>
      </p:sp>
    </p:spTree>
    <p:extLst>
      <p:ext uri="{BB962C8B-B14F-4D97-AF65-F5344CB8AC3E}">
        <p14:creationId xmlns:p14="http://schemas.microsoft.com/office/powerpoint/2010/main" val="22631568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 Placeholder 2"/>
          <p:cNvSpPr>
            <a:spLocks noGrp="1"/>
          </p:cNvSpPr>
          <p:nvPr>
            <p:ph type="body" idx="1"/>
          </p:nvPr>
        </p:nvSpPr>
        <p:spPr/>
        <p:txBody>
          <a:bodyPr/>
          <a:lstStyle/>
          <a:p>
            <a:r>
              <a:rPr lang="en-US" dirty="0" smtClean="0"/>
              <a:t>Putting it all together</a:t>
            </a:r>
            <a:endParaRPr lang="en-US" dirty="0"/>
          </a:p>
        </p:txBody>
      </p:sp>
    </p:spTree>
    <p:extLst>
      <p:ext uri="{BB962C8B-B14F-4D97-AF65-F5344CB8AC3E}">
        <p14:creationId xmlns:p14="http://schemas.microsoft.com/office/powerpoint/2010/main" val="1891858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latin typeface="Informal Roman" pitchFamily="66" charset="0"/>
              </a:rPr>
              <a:t>Vignette</a:t>
            </a:r>
            <a:r>
              <a:rPr lang="en-US" b="1" dirty="0" smtClean="0">
                <a:latin typeface="Nueva Std" pitchFamily="34" charset="0"/>
              </a:rPr>
              <a:t> </a:t>
            </a:r>
            <a:endParaRPr lang="en-US" b="1" dirty="0">
              <a:latin typeface="Nueva Std" pitchFamily="34" charset="0"/>
            </a:endParaRPr>
          </a:p>
        </p:txBody>
      </p:sp>
      <p:sp>
        <p:nvSpPr>
          <p:cNvPr id="3" name="Content Placeholder 2"/>
          <p:cNvSpPr>
            <a:spLocks noGrp="1"/>
          </p:cNvSpPr>
          <p:nvPr>
            <p:ph idx="1"/>
          </p:nvPr>
        </p:nvSpPr>
        <p:spPr>
          <a:ln>
            <a:solidFill>
              <a:schemeClr val="tx1"/>
            </a:solidFill>
          </a:ln>
        </p:spPr>
        <p:txBody>
          <a:bodyPr>
            <a:normAutofit fontScale="92500" lnSpcReduction="20000"/>
          </a:bodyPr>
          <a:lstStyle/>
          <a:p>
            <a:pPr marL="114300" indent="0">
              <a:buNone/>
            </a:pPr>
            <a:r>
              <a:rPr lang="en-US" sz="2000" dirty="0" smtClean="0"/>
              <a:t>In 2011</a:t>
            </a:r>
            <a:r>
              <a:rPr lang="en-US" sz="2000" dirty="0" smtClean="0">
                <a:solidFill>
                  <a:schemeClr val="tx1">
                    <a:alpha val="11000"/>
                  </a:schemeClr>
                </a:solidFill>
              </a:rPr>
              <a:t>, </a:t>
            </a:r>
            <a:r>
              <a:rPr lang="en-US" sz="2000" dirty="0" smtClean="0">
                <a:noFill/>
              </a:rPr>
              <a:t>Dr. </a:t>
            </a:r>
            <a:r>
              <a:rPr lang="en-US" sz="2000" dirty="0" err="1" smtClean="0">
                <a:noFill/>
              </a:rPr>
              <a:t>Ghaderi</a:t>
            </a:r>
            <a:r>
              <a:rPr lang="en-US" sz="2000" dirty="0" smtClean="0">
                <a:noFill/>
              </a:rPr>
              <a:t> </a:t>
            </a:r>
            <a:r>
              <a:rPr lang="en-US" sz="2000" dirty="0" smtClean="0"/>
              <a:t>approved the MCPS EIC Standards alignment for the Math Department initiated by </a:t>
            </a:r>
            <a:r>
              <a:rPr lang="en-US" sz="2000" dirty="0" smtClean="0">
                <a:noFill/>
              </a:rPr>
              <a:t>Sr. </a:t>
            </a:r>
            <a:r>
              <a:rPr lang="en-US" sz="2000" dirty="0" err="1" smtClean="0">
                <a:noFill/>
              </a:rPr>
              <a:t>Rayan</a:t>
            </a:r>
            <a:r>
              <a:rPr lang="en-US" sz="2000" dirty="0" smtClean="0">
                <a:noFill/>
              </a:rPr>
              <a:t> </a:t>
            </a:r>
            <a:r>
              <a:rPr lang="en-US" sz="2000" dirty="0" err="1" smtClean="0">
                <a:noFill/>
              </a:rPr>
              <a:t>Issa</a:t>
            </a:r>
            <a:r>
              <a:rPr lang="en-US" sz="2000" dirty="0" smtClean="0"/>
              <a:t>.  It was not long after that he came to me requesting that ELA be aligned to MCPS Standards as well.  At that point in time, the Literacy Initiative was still in the process of being implemented and the Progress Monitoring and the subsequent PDs was a priority.  I had to pick my battles.  I told </a:t>
            </a:r>
            <a:r>
              <a:rPr lang="en-US" sz="2000" dirty="0" smtClean="0">
                <a:noFill/>
              </a:rPr>
              <a:t>Dr. </a:t>
            </a:r>
            <a:r>
              <a:rPr lang="en-US" sz="2000" dirty="0" err="1" smtClean="0">
                <a:noFill/>
              </a:rPr>
              <a:t>Ghaderi</a:t>
            </a:r>
            <a:r>
              <a:rPr lang="en-US" sz="2000" dirty="0" smtClean="0"/>
              <a:t> that because teaching of English Language Arts is very abstract, it would be beneficial to do it during the in-service training in the summer.  Providing all ELA/English teachers with the binder that holds the MCPS’ Elementary Integrated Curriculum and Maryland Common Core Standards Framework, I told the team that these resources are being handed to them to look over during the winter break.  They were further told that they can use it in their Final Semester syllabus planning following the approach used in aligning the Math standards, if they so wish.  I assured them that it is NOT the priority for school year 2011-2012 BUT it will be tackled and done during the summer 2012 in-service training.</a:t>
            </a:r>
            <a:endParaRPr lang="en-US" sz="2000" dirty="0"/>
          </a:p>
        </p:txBody>
      </p:sp>
    </p:spTree>
    <p:extLst>
      <p:ext uri="{BB962C8B-B14F-4D97-AF65-F5344CB8AC3E}">
        <p14:creationId xmlns:p14="http://schemas.microsoft.com/office/powerpoint/2010/main" val="28001398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381000"/>
            <a:ext cx="6952009" cy="3471862"/>
          </a:xfrm>
          <a:prstGeom prst="rect">
            <a:avLst/>
          </a:prstGeom>
        </p:spPr>
      </p:pic>
      <p:sp>
        <p:nvSpPr>
          <p:cNvPr id="5" name="TextBox 4"/>
          <p:cNvSpPr txBox="1"/>
          <p:nvPr/>
        </p:nvSpPr>
        <p:spPr>
          <a:xfrm>
            <a:off x="304800" y="4114800"/>
            <a:ext cx="8610600" cy="1938992"/>
          </a:xfrm>
          <a:prstGeom prst="rect">
            <a:avLst/>
          </a:prstGeom>
          <a:noFill/>
        </p:spPr>
        <p:txBody>
          <a:bodyPr wrap="square" rtlCol="0">
            <a:spAutoFit/>
          </a:bodyPr>
          <a:lstStyle/>
          <a:p>
            <a:pPr marL="342900" indent="-342900">
              <a:buFont typeface="Arial" pitchFamily="34" charset="0"/>
              <a:buChar char="•"/>
            </a:pPr>
            <a:r>
              <a:rPr lang="en-US" sz="2400" dirty="0" smtClean="0"/>
              <a:t>Standards are the backbone of a successful curriculum. </a:t>
            </a:r>
          </a:p>
          <a:p>
            <a:pPr marL="342900" indent="-342900">
              <a:buFont typeface="Arial" pitchFamily="34" charset="0"/>
              <a:buChar char="•"/>
            </a:pPr>
            <a:r>
              <a:rPr lang="en-US" sz="2400" dirty="0" smtClean="0"/>
              <a:t>A great synergy between standards, materials, planning, and classroom instruction will be reflected in the degree of achievement our students demonstrate.  </a:t>
            </a:r>
            <a:endParaRPr lang="en-US" sz="2400" dirty="0"/>
          </a:p>
        </p:txBody>
      </p:sp>
    </p:spTree>
    <p:extLst>
      <p:ext uri="{BB962C8B-B14F-4D97-AF65-F5344CB8AC3E}">
        <p14:creationId xmlns:p14="http://schemas.microsoft.com/office/powerpoint/2010/main" val="141718789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4" name="TextBox 3"/>
          <p:cNvSpPr txBox="1"/>
          <p:nvPr/>
        </p:nvSpPr>
        <p:spPr>
          <a:xfrm>
            <a:off x="609600" y="4572000"/>
            <a:ext cx="6629400" cy="646331"/>
          </a:xfrm>
          <a:prstGeom prst="rect">
            <a:avLst/>
          </a:prstGeom>
          <a:noFill/>
        </p:spPr>
        <p:txBody>
          <a:bodyPr wrap="square" rtlCol="0">
            <a:spAutoFit/>
          </a:bodyPr>
          <a:lstStyle/>
          <a:p>
            <a:pPr algn="ctr"/>
            <a:r>
              <a:rPr lang="en-US" dirty="0" smtClean="0">
                <a:solidFill>
                  <a:schemeClr val="bg1"/>
                </a:solidFill>
              </a:rPr>
              <a:t>Please complete the </a:t>
            </a:r>
            <a:r>
              <a:rPr lang="en-US" b="1" i="1" dirty="0" smtClean="0">
                <a:solidFill>
                  <a:schemeClr val="bg1"/>
                </a:solidFill>
              </a:rPr>
              <a:t>Trainer Evaluation Form</a:t>
            </a:r>
            <a:r>
              <a:rPr lang="en-US" b="1" dirty="0" smtClean="0">
                <a:solidFill>
                  <a:schemeClr val="bg1"/>
                </a:solidFill>
              </a:rPr>
              <a:t> </a:t>
            </a:r>
            <a:r>
              <a:rPr lang="en-US" dirty="0" smtClean="0">
                <a:solidFill>
                  <a:schemeClr val="bg1"/>
                </a:solidFill>
              </a:rPr>
              <a:t>and submit it to Sr. </a:t>
            </a:r>
            <a:r>
              <a:rPr lang="en-US" dirty="0" err="1" smtClean="0">
                <a:solidFill>
                  <a:schemeClr val="bg1"/>
                </a:solidFill>
              </a:rPr>
              <a:t>Sommayah</a:t>
            </a:r>
            <a:r>
              <a:rPr lang="en-US" dirty="0" smtClean="0">
                <a:solidFill>
                  <a:schemeClr val="bg1"/>
                </a:solidFill>
              </a:rPr>
              <a:t> before leaving the room.  </a:t>
            </a:r>
            <a:endParaRPr lang="en-US" dirty="0">
              <a:solidFill>
                <a:schemeClr val="bg1"/>
              </a:solidFill>
            </a:endParaRPr>
          </a:p>
        </p:txBody>
      </p:sp>
    </p:spTree>
    <p:extLst>
      <p:ext uri="{BB962C8B-B14F-4D97-AF65-F5344CB8AC3E}">
        <p14:creationId xmlns:p14="http://schemas.microsoft.com/office/powerpoint/2010/main" val="2604768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latin typeface="Adobe Devanagari" pitchFamily="18" charset="0"/>
                <a:cs typeface="Adobe Devanagari" pitchFamily="18" charset="0"/>
              </a:rPr>
              <a:t>Training  Objectives:</a:t>
            </a:r>
            <a:endParaRPr lang="en-US" dirty="0">
              <a:latin typeface="Adobe Devanagari" pitchFamily="18" charset="0"/>
              <a:cs typeface="Adobe Devanagari" pitchFamily="18" charset="0"/>
            </a:endParaRPr>
          </a:p>
        </p:txBody>
      </p:sp>
      <p:sp>
        <p:nvSpPr>
          <p:cNvPr id="3" name="Content Placeholder 2"/>
          <p:cNvSpPr>
            <a:spLocks noGrp="1"/>
          </p:cNvSpPr>
          <p:nvPr>
            <p:ph idx="1"/>
          </p:nvPr>
        </p:nvSpPr>
        <p:spPr/>
        <p:txBody>
          <a:bodyPr/>
          <a:lstStyle/>
          <a:p>
            <a:r>
              <a:rPr lang="en-US" dirty="0" smtClean="0"/>
              <a:t>Gain knowledge of the historical background of the Standards Reform.</a:t>
            </a:r>
          </a:p>
          <a:p>
            <a:r>
              <a:rPr lang="en-US" dirty="0" smtClean="0"/>
              <a:t>Identify the steps in aligning standards, benchmarks, and the curricula.</a:t>
            </a:r>
          </a:p>
          <a:p>
            <a:r>
              <a:rPr lang="en-US" dirty="0" smtClean="0"/>
              <a:t>Participate in hands-on activities that demonstrate ability to align standards using prior and new learned knowledge.</a:t>
            </a:r>
          </a:p>
          <a:p>
            <a:r>
              <a:rPr lang="en-US" dirty="0" smtClean="0"/>
              <a:t>Reflect on the importance of aligning the curricula with Standards.</a:t>
            </a:r>
            <a:endParaRPr lang="en-US" dirty="0"/>
          </a:p>
        </p:txBody>
      </p:sp>
    </p:spTree>
    <p:extLst>
      <p:ext uri="{BB962C8B-B14F-4D97-AF65-F5344CB8AC3E}">
        <p14:creationId xmlns:p14="http://schemas.microsoft.com/office/powerpoint/2010/main" val="41745525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p:txBody>
          <a:bodyPr/>
          <a:lstStyle/>
          <a:p>
            <a:r>
              <a:rPr lang="en-US" dirty="0" smtClean="0"/>
              <a:t>Historical overview</a:t>
            </a:r>
            <a:endParaRPr lang="en-US" dirty="0"/>
          </a:p>
        </p:txBody>
      </p:sp>
      <p:sp>
        <p:nvSpPr>
          <p:cNvPr id="8" name="TextBox 7"/>
          <p:cNvSpPr txBox="1"/>
          <p:nvPr/>
        </p:nvSpPr>
        <p:spPr>
          <a:xfrm>
            <a:off x="685800" y="3605902"/>
            <a:ext cx="7772400" cy="769441"/>
          </a:xfrm>
          <a:prstGeom prst="rect">
            <a:avLst/>
          </a:prstGeom>
          <a:noFill/>
        </p:spPr>
        <p:txBody>
          <a:bodyPr wrap="square" rtlCol="0">
            <a:spAutoFit/>
          </a:bodyPr>
          <a:lstStyle/>
          <a:p>
            <a:pPr algn="ctr"/>
            <a:r>
              <a:rPr lang="en-US" sz="4400" dirty="0" smtClean="0">
                <a:latin typeface="Adobe Heiti Std R" pitchFamily="34" charset="-128"/>
                <a:ea typeface="Adobe Heiti Std R" pitchFamily="34" charset="-128"/>
              </a:rPr>
              <a:t>All About Standards</a:t>
            </a:r>
            <a:endParaRPr lang="en-US" sz="44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3296919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Standards  In  a  nutshell</a:t>
            </a:r>
            <a:endParaRPr lang="en-US" dirty="0"/>
          </a:p>
        </p:txBody>
      </p:sp>
      <p:sp>
        <p:nvSpPr>
          <p:cNvPr id="3" name="Content Placeholder 2"/>
          <p:cNvSpPr>
            <a:spLocks noGrp="1"/>
          </p:cNvSpPr>
          <p:nvPr>
            <p:ph idx="1"/>
          </p:nvPr>
        </p:nvSpPr>
        <p:spPr/>
        <p:txBody>
          <a:bodyPr/>
          <a:lstStyle/>
          <a:p>
            <a:r>
              <a:rPr lang="en-US" dirty="0" smtClean="0"/>
              <a:t>What gets taught, when, and by whom.</a:t>
            </a:r>
          </a:p>
          <a:p>
            <a:pPr marL="114300" indent="0">
              <a:buNone/>
            </a:pPr>
            <a:endParaRPr lang="en-US" dirty="0" smtClean="0"/>
          </a:p>
          <a:p>
            <a:r>
              <a:rPr lang="en-US" dirty="0" smtClean="0"/>
              <a:t>Push to develop a Common Core of State Standards in Language Arts and Mathematics across the United States.</a:t>
            </a:r>
          </a:p>
          <a:p>
            <a:endParaRPr lang="en-US" dirty="0"/>
          </a:p>
          <a:p>
            <a:r>
              <a:rPr lang="en-US" dirty="0" smtClean="0"/>
              <a:t>Raised accountability on teaching practices to meet the prescribed standards for each grade level benefiting all students.</a:t>
            </a:r>
          </a:p>
          <a:p>
            <a:endParaRPr lang="en-US" dirty="0"/>
          </a:p>
          <a:p>
            <a:pPr marL="114300" indent="0">
              <a:buNone/>
            </a:pPr>
            <a:endParaRPr lang="en-US" dirty="0"/>
          </a:p>
          <a:p>
            <a:pPr marL="114300" indent="0">
              <a:buNone/>
            </a:pPr>
            <a:endParaRPr lang="en-US" dirty="0" smtClean="0"/>
          </a:p>
          <a:p>
            <a:endParaRPr lang="en-US" dirty="0"/>
          </a:p>
        </p:txBody>
      </p:sp>
    </p:spTree>
    <p:extLst>
      <p:ext uri="{BB962C8B-B14F-4D97-AF65-F5344CB8AC3E}">
        <p14:creationId xmlns:p14="http://schemas.microsoft.com/office/powerpoint/2010/main" val="18691095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A closer look</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65318317"/>
              </p:ext>
            </p:extLst>
          </p:nvPr>
        </p:nvGraphicFramePr>
        <p:xfrm>
          <a:off x="457200" y="1981200"/>
          <a:ext cx="8229600" cy="4119880"/>
        </p:xfrm>
        <a:graphic>
          <a:graphicData uri="http://schemas.openxmlformats.org/drawingml/2006/table">
            <a:tbl>
              <a:tblPr firstRow="1" bandRow="1">
                <a:tableStyleId>{5C22544A-7EE6-4342-B048-85BDC9FD1C3A}</a:tableStyleId>
              </a:tblPr>
              <a:tblGrid>
                <a:gridCol w="1600200"/>
                <a:gridCol w="2133600"/>
                <a:gridCol w="2438400"/>
                <a:gridCol w="2057400"/>
              </a:tblGrid>
              <a:tr h="137160">
                <a:tc>
                  <a:txBody>
                    <a:bodyPr/>
                    <a:lstStyle/>
                    <a:p>
                      <a:pPr algn="ctr"/>
                      <a:endParaRPr lang="en-US" dirty="0"/>
                    </a:p>
                  </a:txBody>
                  <a:tcPr/>
                </a:tc>
                <a:tc>
                  <a:txBody>
                    <a:bodyPr/>
                    <a:lstStyle/>
                    <a:p>
                      <a:pPr algn="ctr"/>
                      <a:r>
                        <a:rPr lang="en-US" dirty="0" smtClean="0"/>
                        <a:t>Federal</a:t>
                      </a:r>
                      <a:endParaRPr lang="en-US" dirty="0"/>
                    </a:p>
                  </a:txBody>
                  <a:tcPr/>
                </a:tc>
                <a:tc>
                  <a:txBody>
                    <a:bodyPr/>
                    <a:lstStyle/>
                    <a:p>
                      <a:pPr algn="ctr"/>
                      <a:r>
                        <a:rPr lang="en-US" dirty="0" smtClean="0"/>
                        <a:t>State</a:t>
                      </a:r>
                      <a:endParaRPr lang="en-US" dirty="0"/>
                    </a:p>
                  </a:txBody>
                  <a:tcPr/>
                </a:tc>
                <a:tc>
                  <a:txBody>
                    <a:bodyPr/>
                    <a:lstStyle/>
                    <a:p>
                      <a:pPr algn="ctr"/>
                      <a:r>
                        <a:rPr lang="en-US" dirty="0" err="1" smtClean="0"/>
                        <a:t>Alim</a:t>
                      </a:r>
                      <a:r>
                        <a:rPr lang="en-US" dirty="0" smtClean="0"/>
                        <a:t> Academy</a:t>
                      </a:r>
                      <a:endParaRPr lang="en-US" dirty="0"/>
                    </a:p>
                  </a:txBody>
                  <a:tcPr/>
                </a:tc>
              </a:tr>
              <a:tr h="370840">
                <a:tc>
                  <a:txBody>
                    <a:bodyPr/>
                    <a:lstStyle/>
                    <a:p>
                      <a:pPr algn="ctr"/>
                      <a:r>
                        <a:rPr lang="en-US" b="1" i="1" dirty="0" smtClean="0"/>
                        <a:t>Mandates</a:t>
                      </a:r>
                      <a:endParaRPr lang="en-US" b="1" i="1" dirty="0"/>
                    </a:p>
                  </a:txBody>
                  <a:tcPr/>
                </a:tc>
                <a:tc>
                  <a:txBody>
                    <a:bodyPr/>
                    <a:lstStyle/>
                    <a:p>
                      <a:pPr marL="285750" indent="-285750" algn="l">
                        <a:buFont typeface="Arial" pitchFamily="34" charset="0"/>
                        <a:buChar char="•"/>
                      </a:pPr>
                      <a:r>
                        <a:rPr lang="en-US" dirty="0" smtClean="0"/>
                        <a:t>NCLB</a:t>
                      </a:r>
                    </a:p>
                    <a:p>
                      <a:pPr marL="285750" indent="-285750" algn="l">
                        <a:buFont typeface="Arial" pitchFamily="34" charset="0"/>
                        <a:buChar char="•"/>
                      </a:pPr>
                      <a:r>
                        <a:rPr lang="en-US" dirty="0" smtClean="0"/>
                        <a:t>NGA Common</a:t>
                      </a:r>
                      <a:r>
                        <a:rPr lang="en-US" baseline="0" dirty="0" smtClean="0"/>
                        <a:t> Core State Standards</a:t>
                      </a:r>
                      <a:endParaRPr lang="en-US" dirty="0"/>
                    </a:p>
                  </a:txBody>
                  <a:tcPr/>
                </a:tc>
                <a:tc>
                  <a:txBody>
                    <a:bodyPr/>
                    <a:lstStyle/>
                    <a:p>
                      <a:pPr marL="285750" indent="-285750" algn="l">
                        <a:buFont typeface="Arial" pitchFamily="34" charset="0"/>
                        <a:buChar char="•"/>
                      </a:pPr>
                      <a:r>
                        <a:rPr lang="en-US" dirty="0" smtClean="0"/>
                        <a:t>Common Core Standards Framework</a:t>
                      </a:r>
                    </a:p>
                    <a:p>
                      <a:pPr marL="0" indent="0" algn="l">
                        <a:buFont typeface="Arial" pitchFamily="34" charset="0"/>
                        <a:buNone/>
                      </a:pPr>
                      <a:endParaRPr lang="en-US" dirty="0" smtClean="0"/>
                    </a:p>
                    <a:p>
                      <a:pPr marL="285750" indent="-285750" algn="l">
                        <a:buFont typeface="Arial" pitchFamily="34" charset="0"/>
                        <a:buChar char="•"/>
                      </a:pPr>
                      <a:r>
                        <a:rPr lang="en-US" dirty="0" smtClean="0"/>
                        <a:t>For MCPS:</a:t>
                      </a:r>
                      <a:r>
                        <a:rPr lang="en-US" baseline="0" dirty="0" smtClean="0"/>
                        <a:t> Elementary Integrated Curriculum K-5</a:t>
                      </a:r>
                    </a:p>
                    <a:p>
                      <a:pPr marL="0" indent="0" algn="l">
                        <a:buFont typeface="Arial" pitchFamily="34" charset="0"/>
                        <a:buNone/>
                      </a:pPr>
                      <a:r>
                        <a:rPr lang="en-US" baseline="0" dirty="0" smtClean="0"/>
                        <a:t>     MS/HS:  Common</a:t>
                      </a:r>
                    </a:p>
                    <a:p>
                      <a:pPr marL="0" indent="0" algn="l">
                        <a:buFont typeface="Arial" pitchFamily="34" charset="0"/>
                        <a:buNone/>
                      </a:pPr>
                      <a:r>
                        <a:rPr lang="en-US" baseline="0" dirty="0" smtClean="0"/>
                        <a:t>     Core Standards </a:t>
                      </a:r>
                    </a:p>
                    <a:p>
                      <a:pPr marL="0" indent="0" algn="l">
                        <a:buFont typeface="Arial" pitchFamily="34" charset="0"/>
                        <a:buNone/>
                      </a:pPr>
                      <a:r>
                        <a:rPr lang="en-US" baseline="0" dirty="0" smtClean="0"/>
                        <a:t>     Framework</a:t>
                      </a:r>
                    </a:p>
                  </a:txBody>
                  <a:tcPr/>
                </a:tc>
                <a:tc>
                  <a:txBody>
                    <a:bodyPr/>
                    <a:lstStyle/>
                    <a:p>
                      <a:pPr marL="285750" indent="-285750" algn="l">
                        <a:buFont typeface="Arial" pitchFamily="34" charset="0"/>
                        <a:buChar char="•"/>
                      </a:pPr>
                      <a:r>
                        <a:rPr lang="en-US" baseline="0" dirty="0" smtClean="0"/>
                        <a:t>The textbook is used as curricula with alignment to Maryland standards.</a:t>
                      </a:r>
                    </a:p>
                    <a:p>
                      <a:pPr marL="285750" indent="-285750" algn="l">
                        <a:buFont typeface="Arial" pitchFamily="34" charset="0"/>
                        <a:buChar char="•"/>
                      </a:pPr>
                      <a:r>
                        <a:rPr lang="en-US" baseline="0" dirty="0" smtClean="0"/>
                        <a:t>In SY 2011-2012, a push for alignment to MCPS Standards was initiated</a:t>
                      </a:r>
                      <a:endParaRPr lang="en-US" dirty="0"/>
                    </a:p>
                  </a:txBody>
                  <a:tcPr/>
                </a:tc>
              </a:tr>
              <a:tr h="370840">
                <a:tc>
                  <a:txBody>
                    <a:bodyPr/>
                    <a:lstStyle/>
                    <a:p>
                      <a:pPr algn="ctr"/>
                      <a:endParaRPr lang="en-US" b="1" i="1" dirty="0"/>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tr>
            </a:tbl>
          </a:graphicData>
        </a:graphic>
      </p:graphicFrame>
    </p:spTree>
    <p:extLst>
      <p:ext uri="{BB962C8B-B14F-4D97-AF65-F5344CB8AC3E}">
        <p14:creationId xmlns:p14="http://schemas.microsoft.com/office/powerpoint/2010/main" val="42145102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car-buying analogy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73835169"/>
              </p:ext>
            </p:extLst>
          </p:nvPr>
        </p:nvGraphicFramePr>
        <p:xfrm>
          <a:off x="457200" y="3581400"/>
          <a:ext cx="8229600" cy="29311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pPr algn="ctr"/>
                      <a:r>
                        <a:rPr lang="en-US" dirty="0" smtClean="0"/>
                        <a:t>Federal</a:t>
                      </a:r>
                      <a:endParaRPr lang="en-US" dirty="0"/>
                    </a:p>
                  </a:txBody>
                  <a:tcPr/>
                </a:tc>
                <a:tc>
                  <a:txBody>
                    <a:bodyPr/>
                    <a:lstStyle/>
                    <a:p>
                      <a:pPr algn="ctr"/>
                      <a:r>
                        <a:rPr lang="en-US" dirty="0" smtClean="0"/>
                        <a:t>State</a:t>
                      </a:r>
                      <a:endParaRPr lang="en-US" dirty="0"/>
                    </a:p>
                  </a:txBody>
                  <a:tcPr/>
                </a:tc>
                <a:tc>
                  <a:txBody>
                    <a:bodyPr/>
                    <a:lstStyle/>
                    <a:p>
                      <a:pPr algn="ctr"/>
                      <a:r>
                        <a:rPr lang="en-US" dirty="0" err="1" smtClean="0"/>
                        <a:t>Alim</a:t>
                      </a:r>
                      <a:r>
                        <a:rPr lang="en-US" dirty="0" smtClean="0"/>
                        <a:t> Academy</a:t>
                      </a:r>
                      <a:endParaRPr lang="en-US" dirty="0"/>
                    </a:p>
                  </a:txBody>
                  <a:tcPr/>
                </a:tc>
              </a:tr>
              <a:tr h="370840">
                <a:tc>
                  <a:txBody>
                    <a:bodyPr/>
                    <a:lstStyle/>
                    <a:p>
                      <a:pPr algn="ctr"/>
                      <a:r>
                        <a:rPr lang="en-US" b="1" i="1" u="sng" dirty="0" smtClean="0"/>
                        <a:t>2</a:t>
                      </a:r>
                      <a:r>
                        <a:rPr lang="en-US" b="1" i="1" u="sng" baseline="0" dirty="0" smtClean="0"/>
                        <a:t> WD</a:t>
                      </a:r>
                    </a:p>
                    <a:p>
                      <a:pPr algn="ctr"/>
                      <a:endParaRPr lang="en-US" b="1" i="1" u="sng" baseline="0" dirty="0" smtClean="0"/>
                    </a:p>
                    <a:p>
                      <a:pPr algn="l"/>
                      <a:r>
                        <a:rPr lang="en-US" i="1" baseline="0" dirty="0" smtClean="0"/>
                        <a:t>Specs:</a:t>
                      </a:r>
                    </a:p>
                    <a:p>
                      <a:pPr marL="285750" indent="-285750" algn="l">
                        <a:buFont typeface="Arial" pitchFamily="34" charset="0"/>
                        <a:buChar char="•"/>
                      </a:pPr>
                      <a:r>
                        <a:rPr lang="en-US" i="0" dirty="0" smtClean="0"/>
                        <a:t>Meets</a:t>
                      </a:r>
                      <a:r>
                        <a:rPr lang="en-US" i="0" baseline="0" dirty="0" smtClean="0"/>
                        <a:t> NCLB / NGA Common Core State Standards</a:t>
                      </a:r>
                      <a:endParaRPr lang="en-US" i="0" dirty="0"/>
                    </a:p>
                  </a:txBody>
                  <a:tcPr/>
                </a:tc>
                <a:tc>
                  <a:txBody>
                    <a:bodyPr/>
                    <a:lstStyle/>
                    <a:p>
                      <a:pPr algn="ctr"/>
                      <a:r>
                        <a:rPr lang="en-US" b="1" i="1" u="sng" dirty="0" smtClean="0"/>
                        <a:t>4</a:t>
                      </a:r>
                      <a:r>
                        <a:rPr lang="en-US" b="1" i="1" u="sng" baseline="0" dirty="0" smtClean="0"/>
                        <a:t> WD</a:t>
                      </a:r>
                      <a:endParaRPr lang="en-US" b="0" i="0" u="none" baseline="0" dirty="0" smtClean="0"/>
                    </a:p>
                    <a:p>
                      <a:pPr algn="ctr"/>
                      <a:endParaRPr lang="en-US" b="0" i="0" u="none" baseline="0" dirty="0" smtClean="0"/>
                    </a:p>
                    <a:p>
                      <a:pPr algn="l"/>
                      <a:r>
                        <a:rPr lang="en-US" b="0" i="1" u="none" baseline="0" dirty="0" smtClean="0"/>
                        <a:t>Specs:</a:t>
                      </a:r>
                    </a:p>
                    <a:p>
                      <a:pPr marL="285750" indent="-285750" algn="l">
                        <a:buFont typeface="Arial" pitchFamily="34" charset="0"/>
                        <a:buChar char="•"/>
                      </a:pPr>
                      <a:r>
                        <a:rPr lang="en-US" b="0" i="0" u="none" baseline="0" dirty="0" smtClean="0"/>
                        <a:t>Meets MCPS’ EIC Standards for K-5</a:t>
                      </a:r>
                    </a:p>
                    <a:p>
                      <a:pPr marL="285750" indent="-285750" algn="l">
                        <a:buFont typeface="Arial" pitchFamily="34" charset="0"/>
                        <a:buChar char="•"/>
                      </a:pPr>
                      <a:r>
                        <a:rPr lang="en-US" b="0" i="0" u="none" baseline="0" dirty="0" smtClean="0"/>
                        <a:t>Meets Maryland’s CCSS for Middle School and High School</a:t>
                      </a:r>
                      <a:endParaRPr lang="en-US" b="1" i="0" u="sng" dirty="0"/>
                    </a:p>
                  </a:txBody>
                  <a:tcPr/>
                </a:tc>
                <a:tc>
                  <a:txBody>
                    <a:bodyPr/>
                    <a:lstStyle/>
                    <a:p>
                      <a:pPr algn="ctr"/>
                      <a:r>
                        <a:rPr lang="en-US" b="1" i="1" u="sng" dirty="0" smtClean="0"/>
                        <a:t>4 WD Limited</a:t>
                      </a:r>
                      <a:r>
                        <a:rPr lang="en-US" b="1" i="1" u="sng" baseline="0" dirty="0" smtClean="0"/>
                        <a:t> Edition</a:t>
                      </a:r>
                      <a:endParaRPr lang="en-US" b="0" i="0" u="none" baseline="0" dirty="0" smtClean="0"/>
                    </a:p>
                    <a:p>
                      <a:pPr algn="ctr"/>
                      <a:endParaRPr lang="en-US" b="0" i="0" u="none" baseline="0" dirty="0" smtClean="0"/>
                    </a:p>
                    <a:p>
                      <a:pPr algn="l"/>
                      <a:r>
                        <a:rPr lang="en-US" b="0" i="1" u="none" baseline="0" dirty="0" smtClean="0"/>
                        <a:t>Specs:</a:t>
                      </a:r>
                    </a:p>
                    <a:p>
                      <a:pPr marL="285750" indent="-285750" algn="l">
                        <a:buFont typeface="Arial" pitchFamily="34" charset="0"/>
                        <a:buChar char="•"/>
                      </a:pPr>
                      <a:r>
                        <a:rPr lang="en-US" b="0" i="0" u="none" baseline="0" dirty="0" smtClean="0"/>
                        <a:t>Meets MCPS’s Standards.</a:t>
                      </a:r>
                    </a:p>
                    <a:p>
                      <a:pPr marL="285750" indent="-285750" algn="l">
                        <a:buFont typeface="Arial" pitchFamily="34" charset="0"/>
                        <a:buChar char="•"/>
                      </a:pPr>
                      <a:r>
                        <a:rPr lang="en-US" b="0" i="0" u="none" baseline="0" dirty="0" smtClean="0"/>
                        <a:t>Meets the school’s Islamic orientation and needs.</a:t>
                      </a:r>
                      <a:endParaRPr lang="en-US" b="1" i="0" u="sng" dirty="0"/>
                    </a:p>
                  </a:txBody>
                  <a:tcPr/>
                </a:tc>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676400"/>
            <a:ext cx="8229600" cy="1909437"/>
          </a:xfrm>
          <a:prstGeom prst="rect">
            <a:avLst/>
          </a:prstGeom>
        </p:spPr>
      </p:pic>
    </p:spTree>
    <p:extLst>
      <p:ext uri="{BB962C8B-B14F-4D97-AF65-F5344CB8AC3E}">
        <p14:creationId xmlns:p14="http://schemas.microsoft.com/office/powerpoint/2010/main" val="5968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Simply said…</a:t>
            </a:r>
            <a:endParaRPr lang="en-US" dirty="0"/>
          </a:p>
        </p:txBody>
      </p:sp>
      <p:sp>
        <p:nvSpPr>
          <p:cNvPr id="3" name="Content Placeholder 2"/>
          <p:cNvSpPr>
            <a:spLocks noGrp="1"/>
          </p:cNvSpPr>
          <p:nvPr>
            <p:ph idx="1"/>
          </p:nvPr>
        </p:nvSpPr>
        <p:spPr>
          <a:xfrm>
            <a:off x="457200" y="1752600"/>
            <a:ext cx="8229600" cy="4572000"/>
          </a:xfrm>
        </p:spPr>
        <p:txBody>
          <a:bodyPr>
            <a:normAutofit/>
          </a:bodyPr>
          <a:lstStyle/>
          <a:p>
            <a:pPr marL="114300" indent="0">
              <a:buNone/>
            </a:pPr>
            <a:r>
              <a:rPr lang="en-US" b="1" dirty="0" err="1" smtClean="0"/>
              <a:t>Alim</a:t>
            </a:r>
            <a:r>
              <a:rPr lang="en-US" b="1" dirty="0" smtClean="0"/>
              <a:t> Academy:  A Market Analysis</a:t>
            </a:r>
          </a:p>
          <a:p>
            <a:pPr marL="114300" indent="0">
              <a:buNone/>
            </a:pPr>
            <a:endParaRPr lang="en-US" b="1" dirty="0"/>
          </a:p>
          <a:p>
            <a:pPr marL="114300" indent="0">
              <a:buNone/>
            </a:pPr>
            <a:r>
              <a:rPr lang="en-US" dirty="0" smtClean="0"/>
              <a:t>AA caters to a specific market—families in the MD-DC-VA area who are in search of a culturally responsive learning community that cultivates and respects:</a:t>
            </a:r>
          </a:p>
          <a:p>
            <a:pPr marL="114300" indent="0">
              <a:buNone/>
            </a:pPr>
            <a:endParaRPr lang="en-US" dirty="0" smtClean="0"/>
          </a:p>
          <a:p>
            <a:r>
              <a:rPr lang="en-US" dirty="0" smtClean="0"/>
              <a:t>Practice of religion and immersion in Islamic studies and way of life</a:t>
            </a:r>
          </a:p>
          <a:p>
            <a:r>
              <a:rPr lang="en-US" dirty="0" smtClean="0"/>
              <a:t>Ethnicity, ancestry &amp; heritage</a:t>
            </a:r>
          </a:p>
          <a:p>
            <a:r>
              <a:rPr lang="en-US" dirty="0" smtClean="0"/>
              <a:t>Diverse background</a:t>
            </a:r>
          </a:p>
        </p:txBody>
      </p:sp>
      <p:cxnSp>
        <p:nvCxnSpPr>
          <p:cNvPr id="5" name="Straight Connector 4"/>
          <p:cNvCxnSpPr/>
          <p:nvPr/>
        </p:nvCxnSpPr>
        <p:spPr>
          <a:xfrm>
            <a:off x="381000" y="2438400"/>
            <a:ext cx="8382000" cy="0"/>
          </a:xfrm>
          <a:prstGeom prst="line">
            <a:avLst/>
          </a:prstGeom>
          <a:ln w="381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75804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36456" y="4724400"/>
            <a:ext cx="7696200" cy="406893"/>
          </a:xfrm>
        </p:spPr>
        <p:txBody>
          <a:bodyPr>
            <a:normAutofit fontScale="85000" lnSpcReduction="10000"/>
          </a:bodyPr>
          <a:lstStyle/>
          <a:p>
            <a:r>
              <a:rPr lang="en-US" sz="2100" dirty="0">
                <a:latin typeface="Adobe Heiti Std R" pitchFamily="34" charset="-128"/>
                <a:ea typeface="Adobe Heiti Std R" pitchFamily="34" charset="-128"/>
              </a:rPr>
              <a:t>in Aligning Standards, Benchmarks, &amp; Curricula</a:t>
            </a:r>
          </a:p>
          <a:p>
            <a:endParaRPr lang="en-US" dirty="0"/>
          </a:p>
        </p:txBody>
      </p:sp>
      <p:sp>
        <p:nvSpPr>
          <p:cNvPr id="5" name="TextBox 4"/>
          <p:cNvSpPr txBox="1"/>
          <p:nvPr/>
        </p:nvSpPr>
        <p:spPr>
          <a:xfrm>
            <a:off x="762000" y="3505200"/>
            <a:ext cx="7620000" cy="769441"/>
          </a:xfrm>
          <a:prstGeom prst="rect">
            <a:avLst/>
          </a:prstGeom>
          <a:noFill/>
        </p:spPr>
        <p:txBody>
          <a:bodyPr wrap="square" rtlCol="0">
            <a:spAutoFit/>
          </a:bodyPr>
          <a:lstStyle/>
          <a:p>
            <a:pPr algn="ctr"/>
            <a:r>
              <a:rPr lang="en-US" sz="4400" dirty="0" smtClean="0">
                <a:latin typeface="Adobe Heiti Std R" pitchFamily="34" charset="-128"/>
                <a:ea typeface="Adobe Heiti Std R" pitchFamily="34" charset="-128"/>
              </a:rPr>
              <a:t>Steps to Follow</a:t>
            </a:r>
            <a:endParaRPr lang="en-US" sz="4400" dirty="0">
              <a:latin typeface="Adobe Heiti Std R" pitchFamily="34" charset="-128"/>
              <a:ea typeface="Adobe Heiti Std R" pitchFamily="34" charset="-128"/>
            </a:endParaRPr>
          </a:p>
        </p:txBody>
      </p:sp>
    </p:spTree>
    <p:extLst>
      <p:ext uri="{BB962C8B-B14F-4D97-AF65-F5344CB8AC3E}">
        <p14:creationId xmlns:p14="http://schemas.microsoft.com/office/powerpoint/2010/main" val="33486255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379</TotalTime>
  <Words>919</Words>
  <Application>Microsoft Office PowerPoint</Application>
  <PresentationFormat>On-screen Show (4:3)</PresentationFormat>
  <Paragraphs>125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Apothecary</vt:lpstr>
      <vt:lpstr>Aligning  with  Standards:  k-12</vt:lpstr>
      <vt:lpstr>Vignette </vt:lpstr>
      <vt:lpstr>Training  Objectives:</vt:lpstr>
      <vt:lpstr>PowerPoint Presentation</vt:lpstr>
      <vt:lpstr>Standards  In  a  nutshell</vt:lpstr>
      <vt:lpstr>A closer look</vt:lpstr>
      <vt:lpstr>A car-buying analogy</vt:lpstr>
      <vt:lpstr>Simply said…</vt:lpstr>
      <vt:lpstr>PowerPoint Presentation</vt:lpstr>
      <vt:lpstr>5 Easy Steps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Thank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Aligning  with  Standards:  k-12</dc:title>
  <dc:creator>Andrea</dc:creator>
  <cp:lastModifiedBy>Andrea</cp:lastModifiedBy>
  <cp:revision>29</cp:revision>
  <cp:lastPrinted>2012-08-16T03:02:25Z</cp:lastPrinted>
  <dcterms:created xsi:type="dcterms:W3CDTF">2012-08-15T03:17:59Z</dcterms:created>
  <dcterms:modified xsi:type="dcterms:W3CDTF">2014-05-29T17:08:15Z</dcterms:modified>
</cp:coreProperties>
</file>