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6" r:id="rId9"/>
    <p:sldId id="268" r:id="rId10"/>
    <p:sldId id="263" r:id="rId11"/>
    <p:sldId id="271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608E-5315-458E-ADC9-387468FB4A9D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F2BD-8859-41EF-AD22-193393FC14D0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608E-5315-458E-ADC9-387468FB4A9D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F2BD-8859-41EF-AD22-193393FC14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608E-5315-458E-ADC9-387468FB4A9D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F2BD-8859-41EF-AD22-193393FC14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608E-5315-458E-ADC9-387468FB4A9D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F2BD-8859-41EF-AD22-193393FC14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608E-5315-458E-ADC9-387468FB4A9D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F2BD-8859-41EF-AD22-193393FC14D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608E-5315-458E-ADC9-387468FB4A9D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F2BD-8859-41EF-AD22-193393FC14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608E-5315-458E-ADC9-387468FB4A9D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F2BD-8859-41EF-AD22-193393FC14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608E-5315-458E-ADC9-387468FB4A9D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F2BD-8859-41EF-AD22-193393FC14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608E-5315-458E-ADC9-387468FB4A9D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F2BD-8859-41EF-AD22-193393FC14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608E-5315-458E-ADC9-387468FB4A9D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F2BD-8859-41EF-AD22-193393FC14D0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608E-5315-458E-ADC9-387468FB4A9D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F2BD-8859-41EF-AD22-193393FC14D0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E90608E-5315-458E-ADC9-387468FB4A9D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2A0F2BD-8859-41EF-AD22-193393FC14D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mdk12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133600"/>
            <a:ext cx="4419600" cy="1371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Creating a Literacy Vision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429000"/>
            <a:ext cx="4419600" cy="144780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bg1"/>
                </a:solidFill>
              </a:rPr>
              <a:t>Literacy Plan Year 2</a:t>
            </a:r>
          </a:p>
          <a:p>
            <a:endParaRPr lang="en-US" dirty="0" smtClean="0"/>
          </a:p>
          <a:p>
            <a:r>
              <a:rPr lang="en-US" sz="1600" dirty="0" smtClean="0"/>
              <a:t>Spearheaded By:</a:t>
            </a:r>
          </a:p>
          <a:p>
            <a:r>
              <a:rPr lang="en-US" sz="1600" i="1" dirty="0" smtClean="0"/>
              <a:t>Andrea Salem &amp; Lisa Taylor</a:t>
            </a:r>
          </a:p>
          <a:p>
            <a:endParaRPr lang="en-US" sz="1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87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ctr"/>
            <a:r>
              <a:rPr lang="en-US" sz="4000" u="sng" dirty="0" smtClean="0">
                <a:solidFill>
                  <a:srgbClr val="FFC000"/>
                </a:solidFill>
              </a:rPr>
              <a:t>Five-Step Process</a:t>
            </a:r>
            <a:endParaRPr lang="en-US" sz="4000" u="sng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Write the standard or substandard.</a:t>
            </a:r>
          </a:p>
          <a:p>
            <a:r>
              <a:rPr lang="en-US" sz="2800" dirty="0" smtClean="0"/>
              <a:t>List performance expectations </a:t>
            </a:r>
            <a:r>
              <a:rPr lang="en-US" sz="2800" b="1" i="1" u="sng" dirty="0" smtClean="0"/>
              <a:t>for each semester.</a:t>
            </a:r>
            <a:endParaRPr lang="en-US" sz="2800" dirty="0" smtClean="0"/>
          </a:p>
          <a:p>
            <a:r>
              <a:rPr lang="en-US" sz="2800" dirty="0" smtClean="0"/>
              <a:t>Describe formal and informal assessments for the standard.</a:t>
            </a:r>
          </a:p>
          <a:p>
            <a:r>
              <a:rPr lang="en-US" sz="2800" dirty="0" smtClean="0"/>
              <a:t>Identify sample activities used to teach the strategy or skill.</a:t>
            </a:r>
          </a:p>
          <a:p>
            <a:r>
              <a:rPr lang="en-US" sz="2800" dirty="0" smtClean="0"/>
              <a:t>List the resources or tools used to mediate the learning activities.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1190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4876800" y="4038600"/>
            <a:ext cx="37338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457200" y="4038600"/>
            <a:ext cx="3962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800600" y="2057400"/>
            <a:ext cx="3810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09600" y="2057400"/>
            <a:ext cx="3810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676400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>
                <a:solidFill>
                  <a:srgbClr val="FFC000"/>
                </a:solidFill>
                <a:latin typeface="Britannic Bold" pitchFamily="34" charset="0"/>
              </a:rPr>
              <a:t>Using the Continuum of Literacy Learning </a:t>
            </a:r>
            <a:r>
              <a:rPr lang="en-US" dirty="0" smtClean="0">
                <a:solidFill>
                  <a:srgbClr val="FFC000"/>
                </a:solidFill>
                <a:latin typeface="Britannic Bold" pitchFamily="34" charset="0"/>
              </a:rPr>
              <a:t/>
            </a:r>
            <a:br>
              <a:rPr lang="en-US" dirty="0" smtClean="0">
                <a:solidFill>
                  <a:srgbClr val="FFC000"/>
                </a:solidFill>
                <a:latin typeface="Britannic Bold" pitchFamily="34" charset="0"/>
              </a:rPr>
            </a:br>
            <a:r>
              <a:rPr lang="en-US" sz="2700" dirty="0"/>
              <a:t>Four targeted categories to be included in individual student’s </a:t>
            </a:r>
            <a:r>
              <a:rPr lang="en-US" sz="2700" dirty="0" err="1"/>
              <a:t>multigenre</a:t>
            </a:r>
            <a:r>
              <a:rPr lang="en-US" sz="2700" dirty="0"/>
              <a:t> portfolio: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1"/>
                </a:solidFill>
              </a:rPr>
              <a:t>Functional Genre and    evidence in writing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Informational </a:t>
            </a:r>
            <a:r>
              <a:rPr lang="en-US" dirty="0">
                <a:solidFill>
                  <a:schemeClr val="bg1"/>
                </a:solidFill>
              </a:rPr>
              <a:t>Genre </a:t>
            </a:r>
            <a:r>
              <a:rPr lang="en-US" dirty="0" smtClean="0">
                <a:solidFill>
                  <a:schemeClr val="bg1"/>
                </a:solidFill>
              </a:rPr>
              <a:t>and </a:t>
            </a:r>
            <a:r>
              <a:rPr lang="en-US" dirty="0">
                <a:solidFill>
                  <a:schemeClr val="bg1"/>
                </a:solidFill>
              </a:rPr>
              <a:t>evidence in writing 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Narrative Genre and evidence in writing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Poetic Genre and evidence in writing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1600200"/>
            <a:ext cx="8153400" cy="76200"/>
          </a:xfrm>
          <a:prstGeom prst="line">
            <a:avLst/>
          </a:prstGeom>
          <a:ln w="508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445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latin typeface="GungsuhChe" pitchFamily="49" charset="-127"/>
                <a:ea typeface="GungsuhChe" pitchFamily="49" charset="-127"/>
              </a:rPr>
              <a:t>References</a:t>
            </a:r>
            <a:endParaRPr lang="en-US" u="sng" dirty="0">
              <a:latin typeface="GungsuhChe" pitchFamily="49" charset="-127"/>
              <a:ea typeface="GungsuhChe" pitchFamily="49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err="1" smtClean="0"/>
              <a:t>Pinnell</a:t>
            </a:r>
            <a:r>
              <a:rPr lang="en-US" sz="1800" dirty="0" smtClean="0"/>
              <a:t>, G. S. &amp; </a:t>
            </a:r>
            <a:r>
              <a:rPr lang="en-US" sz="1800" dirty="0" err="1" smtClean="0"/>
              <a:t>Fountas</a:t>
            </a:r>
            <a:r>
              <a:rPr lang="en-US" sz="1800" dirty="0" smtClean="0"/>
              <a:t>, I. C. (2011).  </a:t>
            </a:r>
            <a:r>
              <a:rPr lang="en-US" sz="1800" i="1" dirty="0" smtClean="0"/>
              <a:t>The continuum of literacy learning  </a:t>
            </a:r>
          </a:p>
          <a:p>
            <a:pPr marL="0" indent="0">
              <a:buNone/>
            </a:pPr>
            <a:r>
              <a:rPr lang="en-US" sz="1800" i="1" dirty="0"/>
              <a:t> </a:t>
            </a:r>
            <a:r>
              <a:rPr lang="en-US" sz="1800" i="1" dirty="0" smtClean="0"/>
              <a:t>    Grades PreK-8:  A guide to teaching.  </a:t>
            </a:r>
            <a:r>
              <a:rPr lang="en-US" sz="1800" dirty="0" err="1" smtClean="0"/>
              <a:t>Portsmoutn</a:t>
            </a:r>
            <a:r>
              <a:rPr lang="en-US" sz="1800" dirty="0" smtClean="0"/>
              <a:t>, NH:  Heinemann.</a:t>
            </a:r>
          </a:p>
          <a:p>
            <a:pPr marL="0" indent="0">
              <a:buNone/>
            </a:pPr>
            <a:endParaRPr lang="en-US" sz="1800" i="1" dirty="0"/>
          </a:p>
          <a:p>
            <a:pPr marL="0" indent="0">
              <a:buNone/>
            </a:pPr>
            <a:r>
              <a:rPr lang="en-US" sz="1800" dirty="0" smtClean="0"/>
              <a:t>Romano, T. (2000).  </a:t>
            </a:r>
            <a:r>
              <a:rPr lang="en-US" sz="1800" i="1" dirty="0" smtClean="0"/>
              <a:t>Blending genre, altering style:  Writing </a:t>
            </a:r>
            <a:r>
              <a:rPr lang="en-US" sz="1800" i="1" dirty="0" err="1" smtClean="0"/>
              <a:t>multigenre</a:t>
            </a:r>
            <a:r>
              <a:rPr lang="en-US" sz="1800" i="1" dirty="0" smtClean="0"/>
              <a:t> papers.</a:t>
            </a:r>
            <a:r>
              <a:rPr lang="en-US" sz="1800" dirty="0" smtClean="0"/>
              <a:t> </a:t>
            </a:r>
          </a:p>
          <a:p>
            <a:pPr marL="0" indent="0">
              <a:buNone/>
            </a:pPr>
            <a:r>
              <a:rPr lang="en-US" sz="1800" i="1" dirty="0"/>
              <a:t> </a:t>
            </a:r>
            <a:r>
              <a:rPr lang="en-US" sz="1800" i="1" dirty="0" smtClean="0"/>
              <a:t>    </a:t>
            </a:r>
            <a:r>
              <a:rPr lang="en-US" sz="1800" dirty="0" smtClean="0"/>
              <a:t>Portsmouth, NH:  Boynton/Cook Publishers, Inc.</a:t>
            </a:r>
          </a:p>
          <a:p>
            <a:pPr marL="0" indent="0">
              <a:buNone/>
            </a:pPr>
            <a:endParaRPr lang="en-US" sz="1800" i="1" dirty="0"/>
          </a:p>
          <a:p>
            <a:pPr marL="0" indent="0">
              <a:buNone/>
            </a:pPr>
            <a:r>
              <a:rPr lang="en-US" sz="1800" dirty="0" smtClean="0"/>
              <a:t>Vogt, M. &amp; Shearer, B. A. (2011).  </a:t>
            </a:r>
            <a:r>
              <a:rPr lang="en-US" sz="1800" i="1" dirty="0" smtClean="0"/>
              <a:t>Reading specialist and literacy coaches in </a:t>
            </a:r>
          </a:p>
          <a:p>
            <a:pPr marL="0" indent="0">
              <a:buNone/>
            </a:pPr>
            <a:r>
              <a:rPr lang="en-US" sz="1800" i="1" dirty="0"/>
              <a:t> </a:t>
            </a:r>
            <a:r>
              <a:rPr lang="en-US" sz="1800" i="1" dirty="0" smtClean="0"/>
              <a:t>    real world.  </a:t>
            </a:r>
            <a:r>
              <a:rPr lang="en-US" sz="1800" dirty="0" smtClean="0"/>
              <a:t>Boston, MA: Pearson.</a:t>
            </a:r>
          </a:p>
          <a:p>
            <a:pPr marL="0" indent="0">
              <a:buNone/>
            </a:pPr>
            <a:endParaRPr lang="en-US" sz="1800" i="1" dirty="0"/>
          </a:p>
          <a:p>
            <a:pPr marL="0" indent="0">
              <a:buNone/>
            </a:pPr>
            <a:r>
              <a:rPr lang="en-US" sz="1800" dirty="0" smtClean="0"/>
              <a:t>School Improvement in Maryland [Online website].  Retrieved August 5, 2012 </a:t>
            </a:r>
          </a:p>
          <a:p>
            <a:pPr marL="0" indent="0">
              <a:buNone/>
            </a:pPr>
            <a:r>
              <a:rPr lang="en-US" sz="1800" i="1" dirty="0"/>
              <a:t> </a:t>
            </a:r>
            <a:r>
              <a:rPr lang="en-US" sz="1800" i="1" dirty="0" smtClean="0"/>
              <a:t>    </a:t>
            </a:r>
            <a:r>
              <a:rPr lang="en-US" sz="1800" dirty="0" smtClean="0"/>
              <a:t>from </a:t>
            </a:r>
            <a:r>
              <a:rPr lang="en-US" sz="1800" dirty="0" smtClean="0">
                <a:hlinkClick r:id="rId2"/>
              </a:rPr>
              <a:t>http://mdk12.org</a:t>
            </a:r>
            <a:r>
              <a:rPr lang="en-US" sz="1800" dirty="0" smtClean="0"/>
              <a:t>. </a:t>
            </a:r>
            <a:r>
              <a:rPr lang="en-US" sz="1800" i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095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609600"/>
            <a:ext cx="85344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i="1" dirty="0" smtClean="0">
                <a:latin typeface="Adobe Hebrew" pitchFamily="18" charset="-79"/>
                <a:cs typeface="Adobe Hebrew" pitchFamily="18" charset="-79"/>
              </a:rPr>
              <a:t>Developing a Written Vision Statement</a:t>
            </a:r>
            <a:endParaRPr lang="en-US" sz="4000" i="1" dirty="0">
              <a:latin typeface="Adobe Hebrew" pitchFamily="18" charset="-79"/>
              <a:cs typeface="Adobe Hebrew" pitchFamily="18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267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i="1" dirty="0" smtClean="0"/>
              <a:t>Vision statement has four important purposes: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It identifies beliefs and examines how they define literacy practice in various contexts.</a:t>
            </a:r>
          </a:p>
          <a:p>
            <a:r>
              <a:rPr lang="en-US" i="1" dirty="0" smtClean="0">
                <a:solidFill>
                  <a:srgbClr val="FFC000"/>
                </a:solidFill>
              </a:rPr>
              <a:t>It clarifies a general direction for change over time.</a:t>
            </a:r>
          </a:p>
          <a:p>
            <a:r>
              <a:rPr lang="en-US" i="1" dirty="0" smtClean="0">
                <a:solidFill>
                  <a:srgbClr val="FFC000"/>
                </a:solidFill>
              </a:rPr>
              <a:t>It motivates people to reorient their actions toward achieving the goal.</a:t>
            </a:r>
          </a:p>
          <a:p>
            <a:r>
              <a:rPr lang="en-US" i="1" dirty="0" smtClean="0">
                <a:solidFill>
                  <a:srgbClr val="FFC000"/>
                </a:solidFill>
              </a:rPr>
              <a:t>It coordinates the actions of different people in egalitarian ways.</a:t>
            </a:r>
            <a:endParaRPr lang="en-US" i="1" dirty="0">
              <a:solidFill>
                <a:srgbClr val="FFC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1752600"/>
            <a:ext cx="83058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515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9445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Instructional Decisions Shaped by Beliefs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 smtClean="0">
                <a:solidFill>
                  <a:srgbClr val="92D050"/>
                </a:solidFill>
              </a:rPr>
              <a:t>Key Considerations: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Beliefs are powerful.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Shared vision </a:t>
            </a:r>
            <a:r>
              <a:rPr lang="en-US" b="1" i="1" dirty="0" smtClean="0"/>
              <a:t>requires</a:t>
            </a:r>
            <a:r>
              <a:rPr lang="en-US" dirty="0" smtClean="0"/>
              <a:t> agency of all teachers, even those who rarely share their opinions.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Divergent perspectives are honored in that they inform, influence, and shape the thinking of the group.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25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0" dirty="0" smtClean="0">
                <a:solidFill>
                  <a:srgbClr val="FFFF00"/>
                </a:solidFill>
                <a:latin typeface="Britannic Bold" pitchFamily="34" charset="0"/>
              </a:rPr>
              <a:t>Principal’s Role in Creating a Vision</a:t>
            </a:r>
            <a:endParaRPr lang="en-US" sz="4000" b="0" dirty="0">
              <a:solidFill>
                <a:srgbClr val="FFFF00"/>
              </a:solidFill>
              <a:latin typeface="Britann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i="1" dirty="0" smtClean="0"/>
              <a:t>Taken from the “School Improvement in Maryland” website.</a:t>
            </a:r>
          </a:p>
          <a:p>
            <a:pPr marL="0" indent="0" algn="ctr">
              <a:buNone/>
            </a:pPr>
            <a:endParaRPr lang="en-US" sz="2000" i="1" dirty="0"/>
          </a:p>
          <a:p>
            <a:pPr marL="0" indent="0" algn="ctr">
              <a:buNone/>
            </a:pPr>
            <a:r>
              <a:rPr lang="en-US" sz="2800" b="1" i="1" u="sng" dirty="0" smtClean="0">
                <a:solidFill>
                  <a:srgbClr val="FFC000"/>
                </a:solidFill>
              </a:rPr>
              <a:t>Key Questions:</a:t>
            </a:r>
          </a:p>
          <a:p>
            <a:pPr marL="0" indent="0" algn="ctr">
              <a:buNone/>
            </a:pPr>
            <a:endParaRPr lang="en-US" sz="2000" b="1" i="1" dirty="0" smtClean="0"/>
          </a:p>
          <a:p>
            <a:pPr algn="ctr"/>
            <a:r>
              <a:rPr lang="en-US" sz="2800" dirty="0" smtClean="0"/>
              <a:t>What does the principal plan for?</a:t>
            </a:r>
          </a:p>
          <a:p>
            <a:pPr algn="ctr"/>
            <a:r>
              <a:rPr lang="en-US" sz="2800" dirty="0" smtClean="0"/>
              <a:t>What does the principal monitor?</a:t>
            </a:r>
          </a:p>
          <a:p>
            <a:pPr algn="ctr"/>
            <a:r>
              <a:rPr lang="en-US" sz="2800" dirty="0" smtClean="0"/>
              <a:t>What does the principal model?</a:t>
            </a:r>
          </a:p>
          <a:p>
            <a:pPr algn="ctr"/>
            <a:r>
              <a:rPr lang="en-US" sz="2800" dirty="0" smtClean="0"/>
              <a:t>What does the principal reinforce through recognition and celebration?</a:t>
            </a:r>
          </a:p>
          <a:p>
            <a:pPr algn="ctr"/>
            <a:r>
              <a:rPr lang="en-US" sz="2800" dirty="0" smtClean="0"/>
              <a:t>What behavior is the principal willing to confront?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0019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Literacy Plan ~ Year 2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Three Tasks in Developing a Literacy Vision Statement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54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381000"/>
            <a:ext cx="2743200" cy="57451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 smtClean="0"/>
              <a:t>Task 1</a:t>
            </a:r>
          </a:p>
          <a:p>
            <a:pPr marL="0" indent="0" algn="ctr">
              <a:buNone/>
            </a:pPr>
            <a:r>
              <a:rPr lang="en-US" sz="2000" dirty="0" smtClean="0"/>
              <a:t>Search for an Existing Vision Statement</a:t>
            </a:r>
          </a:p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endParaRPr lang="en-US" sz="3300" dirty="0" smtClean="0"/>
          </a:p>
          <a:p>
            <a:pPr marL="0" indent="0" algn="ctr">
              <a:buNone/>
            </a:pPr>
            <a:endParaRPr lang="en-US" sz="3300" dirty="0" smtClean="0"/>
          </a:p>
          <a:p>
            <a:pPr marL="0" indent="0" algn="ctr">
              <a:buNone/>
            </a:pPr>
            <a:r>
              <a:rPr lang="en-US" sz="3300" b="1" dirty="0" smtClean="0"/>
              <a:t>F </a:t>
            </a:r>
            <a:r>
              <a:rPr lang="en-US" sz="3300" dirty="0" smtClean="0"/>
              <a:t>~ </a:t>
            </a:r>
            <a:r>
              <a:rPr lang="en-US" sz="3300" b="1" dirty="0" smtClean="0"/>
              <a:t>A</a:t>
            </a:r>
            <a:r>
              <a:rPr lang="en-US" sz="3300" dirty="0" smtClean="0"/>
              <a:t> ~ </a:t>
            </a:r>
            <a:r>
              <a:rPr lang="en-US" sz="3300" b="1" dirty="0" smtClean="0"/>
              <a:t>C</a:t>
            </a:r>
            <a:r>
              <a:rPr lang="en-US" sz="3300" dirty="0" smtClean="0"/>
              <a:t> ~ </a:t>
            </a:r>
            <a:r>
              <a:rPr lang="en-US" sz="3300" b="1" dirty="0" smtClean="0"/>
              <a:t>E</a:t>
            </a:r>
            <a:endParaRPr lang="en-US" sz="3300" dirty="0" smtClean="0"/>
          </a:p>
          <a:p>
            <a:pPr marL="0" indent="0" algn="ctr">
              <a:buNone/>
            </a:pPr>
            <a:endParaRPr lang="en-US" sz="3300" b="1" dirty="0"/>
          </a:p>
          <a:p>
            <a:pPr marL="0" indent="0" algn="ctr">
              <a:buNone/>
            </a:pPr>
            <a:r>
              <a:rPr lang="en-US" sz="3300" b="1" dirty="0" smtClean="0">
                <a:solidFill>
                  <a:srgbClr val="FFC000"/>
                </a:solidFill>
              </a:rPr>
              <a:t>F</a:t>
            </a:r>
            <a:r>
              <a:rPr lang="en-US" sz="3300" dirty="0" smtClean="0"/>
              <a:t>ocused</a:t>
            </a:r>
          </a:p>
          <a:p>
            <a:pPr marL="0" indent="0" algn="ctr">
              <a:buNone/>
            </a:pPr>
            <a:r>
              <a:rPr lang="en-US" sz="3300" b="1" dirty="0" smtClean="0">
                <a:solidFill>
                  <a:srgbClr val="FFC000"/>
                </a:solidFill>
              </a:rPr>
              <a:t>A</a:t>
            </a:r>
            <a:r>
              <a:rPr lang="en-US" sz="3300" dirty="0" smtClean="0"/>
              <a:t>ttainable</a:t>
            </a:r>
          </a:p>
          <a:p>
            <a:pPr marL="0" indent="0" algn="ctr">
              <a:buNone/>
            </a:pPr>
            <a:r>
              <a:rPr lang="en-US" sz="3300" b="1" dirty="0" smtClean="0">
                <a:solidFill>
                  <a:srgbClr val="FFC000"/>
                </a:solidFill>
              </a:rPr>
              <a:t>C</a:t>
            </a:r>
            <a:r>
              <a:rPr lang="en-US" sz="3300" dirty="0" smtClean="0"/>
              <a:t>lear</a:t>
            </a:r>
          </a:p>
          <a:p>
            <a:pPr marL="0" indent="0" algn="ctr">
              <a:buNone/>
            </a:pPr>
            <a:r>
              <a:rPr lang="en-US" sz="3300" b="1" dirty="0" smtClean="0">
                <a:solidFill>
                  <a:srgbClr val="FFC000"/>
                </a:solidFill>
              </a:rPr>
              <a:t>E</a:t>
            </a:r>
            <a:r>
              <a:rPr lang="en-US" sz="3300" dirty="0" smtClean="0"/>
              <a:t>ngaging</a:t>
            </a:r>
            <a:endParaRPr lang="en-US" sz="3300" b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19400" y="381000"/>
            <a:ext cx="3276600" cy="61722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 smtClean="0"/>
              <a:t>Task 2</a:t>
            </a:r>
            <a:endParaRPr lang="en-US" dirty="0" smtClean="0"/>
          </a:p>
          <a:p>
            <a:pPr marL="0" indent="0" algn="ctr">
              <a:buNone/>
            </a:pPr>
            <a:r>
              <a:rPr lang="en-US" sz="2000" dirty="0" smtClean="0"/>
              <a:t>Survey Cohort Groups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b="1" dirty="0" smtClean="0">
                <a:solidFill>
                  <a:srgbClr val="FFC000"/>
                </a:solidFill>
              </a:rPr>
              <a:t>Key Questions:</a:t>
            </a:r>
          </a:p>
          <a:p>
            <a:pPr marL="0" indent="0" algn="ctr">
              <a:buNone/>
            </a:pPr>
            <a:endParaRPr lang="en-US" sz="2000" dirty="0" smtClean="0"/>
          </a:p>
          <a:p>
            <a:pPr marL="342900" indent="-342900">
              <a:buAutoNum type="arabicPeriod"/>
            </a:pPr>
            <a:r>
              <a:rPr lang="en-US" sz="1600" dirty="0" smtClean="0"/>
              <a:t>The kinds of reading students are encountering in their classroom.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The literacy skills that are most important to learning.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The demand of texts specific to particular content areas in which they teach.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The kinds of agreement teachers are willing to make to ensure students have adequate reading and writing opportunities and instruction in every class.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The kinds of literacy students are using outside of the classroom that might be important to incorporate within the classroom.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Which literacies are most likely to grow in importance as these students become functional adults.</a:t>
            </a:r>
          </a:p>
          <a:p>
            <a:pPr marL="0" indent="0">
              <a:buNone/>
            </a:pPr>
            <a:endParaRPr lang="en-US" sz="1600" dirty="0"/>
          </a:p>
          <a:p>
            <a:pPr marL="0" indent="0" algn="ctr">
              <a:buNone/>
            </a:pP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116782" y="381000"/>
            <a:ext cx="2743200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Task 3</a:t>
            </a:r>
          </a:p>
          <a:p>
            <a:pPr algn="ctr"/>
            <a:r>
              <a:rPr lang="en-US" sz="1700" dirty="0" smtClean="0"/>
              <a:t>Dissemination the Vision Statement</a:t>
            </a:r>
          </a:p>
          <a:p>
            <a:pPr algn="ctr"/>
            <a:endParaRPr lang="en-US" sz="1900" dirty="0" smtClean="0"/>
          </a:p>
          <a:p>
            <a:pPr algn="ctr"/>
            <a:endParaRPr lang="en-US" sz="19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smtClean="0"/>
              <a:t>Presentation at a formal meeting of the school board.</a:t>
            </a:r>
          </a:p>
          <a:p>
            <a:endParaRPr lang="en-US" sz="20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smtClean="0"/>
              <a:t>Publication in the school website, school newsletter, media center, resource room, and teachers’ lounge.</a:t>
            </a:r>
            <a:endParaRPr lang="en-US" sz="2000" dirty="0"/>
          </a:p>
          <a:p>
            <a:pPr algn="ctr"/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114161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92D050"/>
                </a:solidFill>
              </a:rPr>
              <a:t>~ The Vision Statement ~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r>
              <a:rPr lang="en-US" sz="2800" i="1" dirty="0"/>
              <a:t>The vision statement serves as a basis for the literacy program. Strive to keep the vision </a:t>
            </a:r>
            <a:r>
              <a:rPr lang="en-US" sz="2800" b="1" i="1" dirty="0"/>
              <a:t>visible</a:t>
            </a:r>
            <a:r>
              <a:rPr lang="en-US" sz="2800" b="1" i="1" dirty="0" smtClean="0"/>
              <a:t>.</a:t>
            </a:r>
          </a:p>
          <a:p>
            <a:endParaRPr lang="en-US" sz="2800" b="1" i="1" dirty="0"/>
          </a:p>
          <a:p>
            <a:r>
              <a:rPr lang="en-US" sz="2800" i="1" dirty="0" smtClean="0"/>
              <a:t>All decisions about literacy curriculum, goal setting, methods, programs, and assessment are guided by this document.</a:t>
            </a:r>
            <a:endParaRPr lang="en-US" sz="2800" i="1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1600200"/>
            <a:ext cx="8305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7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Britannic Bold" pitchFamily="34" charset="0"/>
              </a:rPr>
              <a:t>Activities</a:t>
            </a:r>
            <a:endParaRPr lang="en-US" sz="4800" dirty="0">
              <a:latin typeface="Britann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dirty="0" smtClean="0"/>
              <a:t>Activity 1:  Exercise for Identifying Core Beliefs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Activity 2:  Key Action Checklist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Activity 3:  Checking Out Your Team</a:t>
            </a:r>
          </a:p>
          <a:p>
            <a:pPr lvl="7"/>
            <a:r>
              <a:rPr lang="en-US" sz="2000" b="1" i="1" dirty="0" smtClean="0">
                <a:solidFill>
                  <a:srgbClr val="FFFF00"/>
                </a:solidFill>
              </a:rPr>
              <a:t>Leadership</a:t>
            </a:r>
          </a:p>
          <a:p>
            <a:pPr lvl="7"/>
            <a:r>
              <a:rPr lang="en-US" sz="2000" b="1" i="1" dirty="0" smtClean="0">
                <a:solidFill>
                  <a:srgbClr val="FFFF00"/>
                </a:solidFill>
              </a:rPr>
              <a:t>Data Utilization and Analysis</a:t>
            </a:r>
          </a:p>
          <a:p>
            <a:pPr lvl="7"/>
            <a:r>
              <a:rPr lang="en-US" sz="2000" b="1" i="1" dirty="0" smtClean="0">
                <a:solidFill>
                  <a:srgbClr val="FFFF00"/>
                </a:solidFill>
              </a:rPr>
              <a:t>Managing Change and Measuring Progress</a:t>
            </a:r>
          </a:p>
          <a:p>
            <a:pPr lvl="7"/>
            <a:r>
              <a:rPr lang="en-US" sz="2000" b="1" i="1" dirty="0" smtClean="0">
                <a:solidFill>
                  <a:srgbClr val="FFFF00"/>
                </a:solidFill>
              </a:rPr>
              <a:t>Strategic Planning and Follow-Through</a:t>
            </a:r>
          </a:p>
          <a:p>
            <a:pPr lvl="7"/>
            <a:r>
              <a:rPr lang="en-US" sz="2000" b="1" i="1" dirty="0" smtClean="0">
                <a:solidFill>
                  <a:srgbClr val="FFFF00"/>
                </a:solidFill>
              </a:rPr>
              <a:t>Team Building</a:t>
            </a:r>
          </a:p>
          <a:p>
            <a:pPr lvl="7"/>
            <a:r>
              <a:rPr lang="en-US" sz="2000" b="1" i="1" dirty="0" smtClean="0">
                <a:solidFill>
                  <a:srgbClr val="FFFF00"/>
                </a:solidFill>
              </a:rPr>
              <a:t>SCORE SHEET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1219200"/>
            <a:ext cx="8458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563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667000"/>
            <a:ext cx="4419600" cy="152412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Writing and Aligning Standards, Benchmarks, and Curricula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343400"/>
            <a:ext cx="4419600" cy="4572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Literacy Plan ~ Year 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69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611</TotalTime>
  <Words>644</Words>
  <Application>Microsoft Office PowerPoint</Application>
  <PresentationFormat>On-screen Show (4:3)</PresentationFormat>
  <Paragraphs>110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Thatch</vt:lpstr>
      <vt:lpstr>Creating a Literacy Vision</vt:lpstr>
      <vt:lpstr>Developing a Written Vision Statement</vt:lpstr>
      <vt:lpstr>Instructional Decisions Shaped by Beliefs</vt:lpstr>
      <vt:lpstr>Principal’s Role in Creating a Vision</vt:lpstr>
      <vt:lpstr>Three Tasks in Developing a Literacy Vision Statement</vt:lpstr>
      <vt:lpstr>PowerPoint Presentation</vt:lpstr>
      <vt:lpstr>~ The Vision Statement ~</vt:lpstr>
      <vt:lpstr>Activities</vt:lpstr>
      <vt:lpstr>Writing and Aligning Standards, Benchmarks, and Curricula </vt:lpstr>
      <vt:lpstr>Five-Step Process</vt:lpstr>
      <vt:lpstr>Using the Continuum of Literacy Learning  Four targeted categories to be included in individual student’s multigenre portfolio: </vt:lpstr>
      <vt:lpstr>References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</dc:creator>
  <cp:lastModifiedBy>Andrea</cp:lastModifiedBy>
  <cp:revision>13</cp:revision>
  <dcterms:created xsi:type="dcterms:W3CDTF">2012-08-07T14:56:10Z</dcterms:created>
  <dcterms:modified xsi:type="dcterms:W3CDTF">2012-08-09T00:52:28Z</dcterms:modified>
</cp:coreProperties>
</file>